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65" r:id="rId5"/>
    <p:sldId id="259" r:id="rId6"/>
    <p:sldId id="260" r:id="rId7"/>
    <p:sldId id="258" r:id="rId8"/>
    <p:sldId id="261" r:id="rId9"/>
    <p:sldId id="262" r:id="rId10"/>
    <p:sldId id="263" r:id="rId11"/>
    <p:sldId id="268" r:id="rId12"/>
    <p:sldId id="273" r:id="rId13"/>
    <p:sldId id="269" r:id="rId14"/>
    <p:sldId id="270" r:id="rId15"/>
    <p:sldId id="266" r:id="rId16"/>
    <p:sldId id="275" r:id="rId17"/>
    <p:sldId id="271" r:id="rId18"/>
    <p:sldId id="272" r:id="rId19"/>
    <p:sldId id="264"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8" d="100"/>
          <a:sy n="78" d="100"/>
        </p:scale>
        <p:origin x="126"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uropa.eu/about-eu/countries/member-countries/estonia/index_e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37" y="1126238"/>
            <a:ext cx="7766936" cy="1646302"/>
          </a:xfrm>
        </p:spPr>
        <p:txBody>
          <a:bodyPr/>
          <a:lstStyle/>
          <a:p>
            <a:r>
              <a:rPr lang="en-US" sz="9600" dirty="0" smtClean="0"/>
              <a:t>ESTONIA</a:t>
            </a:r>
            <a:endParaRPr lang="en-GB" sz="9600" dirty="0"/>
          </a:p>
        </p:txBody>
      </p:sp>
      <p:sp>
        <p:nvSpPr>
          <p:cNvPr id="3" name="Subtitle 2"/>
          <p:cNvSpPr>
            <a:spLocks noGrp="1"/>
          </p:cNvSpPr>
          <p:nvPr>
            <p:ph type="subTitle" idx="1"/>
          </p:nvPr>
        </p:nvSpPr>
        <p:spPr>
          <a:xfrm>
            <a:off x="178333" y="2772540"/>
            <a:ext cx="7766936" cy="1096899"/>
          </a:xfrm>
        </p:spPr>
        <p:txBody>
          <a:bodyPr/>
          <a:lstStyle/>
          <a:p>
            <a:r>
              <a:rPr lang="en-US" dirty="0" smtClean="0"/>
              <a:t>GABRIELA CEA </a:t>
            </a:r>
          </a:p>
          <a:p>
            <a:r>
              <a:rPr lang="en-US" dirty="0" smtClean="0"/>
              <a:t>MAIALEN CASADO</a:t>
            </a:r>
            <a:endParaRPr lang="en-GB" dirty="0"/>
          </a:p>
        </p:txBody>
      </p:sp>
    </p:spTree>
    <p:extLst>
      <p:ext uri="{BB962C8B-B14F-4D97-AF65-F5344CB8AC3E}">
        <p14:creationId xmlns:p14="http://schemas.microsoft.com/office/powerpoint/2010/main" val="24176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40" y="288799"/>
            <a:ext cx="8596668" cy="1320800"/>
          </a:xfrm>
        </p:spPr>
        <p:txBody>
          <a:bodyPr/>
          <a:lstStyle/>
          <a:p>
            <a:r>
              <a:rPr lang="en-US" dirty="0" smtClean="0"/>
              <a:t>CLIMATE</a:t>
            </a:r>
            <a:r>
              <a:rPr lang="en-US" dirty="0" smtClean="0"/>
              <a:t> </a:t>
            </a:r>
            <a:r>
              <a:rPr lang="en-US" dirty="0" smtClean="0"/>
              <a:t>OF ESTONIA</a:t>
            </a:r>
            <a:endParaRPr lang="en-GB" dirty="0"/>
          </a:p>
        </p:txBody>
      </p:sp>
      <p:sp>
        <p:nvSpPr>
          <p:cNvPr id="3" name="Content Placeholder 2"/>
          <p:cNvSpPr>
            <a:spLocks noGrp="1"/>
          </p:cNvSpPr>
          <p:nvPr>
            <p:ph idx="1"/>
          </p:nvPr>
        </p:nvSpPr>
        <p:spPr>
          <a:xfrm>
            <a:off x="279143" y="1095888"/>
            <a:ext cx="10699312" cy="6198941"/>
          </a:xfrm>
        </p:spPr>
        <p:txBody>
          <a:bodyPr>
            <a:normAutofit/>
          </a:bodyPr>
          <a:lstStyle/>
          <a:p>
            <a:r>
              <a:rPr lang="en-GB" sz="2000" dirty="0">
                <a:solidFill>
                  <a:srgbClr val="2C3C43"/>
                </a:solidFill>
              </a:rPr>
              <a:t>Estonia lies in the northern part of the temperate climate zone and in the transition zone between maritime and continental climate. The average temperature in July, which is considered the warmest month of the year, is </a:t>
            </a:r>
            <a:r>
              <a:rPr lang="en-GB" sz="2000" dirty="0" smtClean="0">
                <a:solidFill>
                  <a:srgbClr val="2C3C43"/>
                </a:solidFill>
              </a:rPr>
              <a:t>20.5°C.</a:t>
            </a:r>
          </a:p>
          <a:p>
            <a:endParaRPr lang="en-GB" sz="2000" dirty="0" smtClean="0">
              <a:solidFill>
                <a:srgbClr val="2C3C43"/>
              </a:solidFill>
            </a:endParaRPr>
          </a:p>
          <a:p>
            <a:pPr>
              <a:buFont typeface="+mj-lt"/>
              <a:buAutoNum type="arabicPeriod"/>
            </a:pPr>
            <a:r>
              <a:rPr lang="en-GB" sz="2000" dirty="0">
                <a:solidFill>
                  <a:srgbClr val="2C3C43"/>
                </a:solidFill>
              </a:rPr>
              <a:t>Spring is usually dry and mild. It can still snow in April and May. May is the warmest month in spring when first heat waves </a:t>
            </a:r>
            <a:r>
              <a:rPr lang="en-GB" sz="2000" dirty="0" smtClean="0">
                <a:solidFill>
                  <a:srgbClr val="2C3C43"/>
                </a:solidFill>
              </a:rPr>
              <a:t>arrive.</a:t>
            </a:r>
            <a:endParaRPr lang="en-GB" sz="2000" dirty="0">
              <a:solidFill>
                <a:srgbClr val="2C3C43"/>
              </a:solidFill>
            </a:endParaRPr>
          </a:p>
          <a:p>
            <a:pPr>
              <a:buFont typeface="+mj-lt"/>
              <a:buAutoNum type="arabicPeriod"/>
            </a:pPr>
            <a:r>
              <a:rPr lang="en-GB" sz="2000" dirty="0">
                <a:solidFill>
                  <a:srgbClr val="2C3C43"/>
                </a:solidFill>
              </a:rPr>
              <a:t>Summers are mild warmest in south and east Estonia, colder on the islands. Some days temperatures can reach up </a:t>
            </a:r>
            <a:r>
              <a:rPr lang="en-GB" sz="2000" dirty="0" smtClean="0">
                <a:solidFill>
                  <a:srgbClr val="2C3C43"/>
                </a:solidFill>
              </a:rPr>
              <a:t>18-20°C</a:t>
            </a:r>
            <a:r>
              <a:rPr lang="en-GB" sz="2000" dirty="0">
                <a:solidFill>
                  <a:srgbClr val="2C3C43"/>
                </a:solidFill>
              </a:rPr>
              <a:t>, but usually its near </a:t>
            </a:r>
            <a:r>
              <a:rPr lang="en-GB" sz="2000" dirty="0" smtClean="0">
                <a:solidFill>
                  <a:srgbClr val="2C3C43"/>
                </a:solidFill>
              </a:rPr>
              <a:t>20°C</a:t>
            </a:r>
          </a:p>
          <a:p>
            <a:pPr>
              <a:buFont typeface="+mj-lt"/>
              <a:buAutoNum type="arabicPeriod"/>
            </a:pPr>
            <a:r>
              <a:rPr lang="en-GB" sz="2000" dirty="0">
                <a:solidFill>
                  <a:srgbClr val="2C3C43"/>
                </a:solidFill>
              </a:rPr>
              <a:t>Autumn is wet and windy. First half of September can be warm. Many cyclones cross Scandinavia and brings strong storms and rains to Estonia</a:t>
            </a:r>
            <a:r>
              <a:rPr lang="en-GB" sz="2000" dirty="0" smtClean="0">
                <a:solidFill>
                  <a:srgbClr val="2C3C43"/>
                </a:solidFill>
              </a:rPr>
              <a:t>.</a:t>
            </a:r>
          </a:p>
          <a:p>
            <a:pPr>
              <a:buFont typeface="+mj-lt"/>
              <a:buAutoNum type="arabicPeriod"/>
            </a:pPr>
            <a:r>
              <a:rPr lang="en-GB" sz="2000" dirty="0">
                <a:solidFill>
                  <a:srgbClr val="2C3C43"/>
                </a:solidFill>
              </a:rPr>
              <a:t>It is coldest in East of Estonia and warmest on the coastal areas. Coldest month is January and February (some nights low can be -35°C)</a:t>
            </a:r>
            <a:endParaRPr lang="en-GB" sz="2000" dirty="0" smtClean="0">
              <a:solidFill>
                <a:srgbClr val="2C3C43"/>
              </a:solidFill>
            </a:endParaRPr>
          </a:p>
          <a:p>
            <a:endParaRPr lang="en-GB" dirty="0">
              <a:solidFill>
                <a:srgbClr val="0000FF"/>
              </a:solidFill>
            </a:endParaRPr>
          </a:p>
        </p:txBody>
      </p:sp>
    </p:spTree>
    <p:extLst>
      <p:ext uri="{BB962C8B-B14F-4D97-AF65-F5344CB8AC3E}">
        <p14:creationId xmlns:p14="http://schemas.microsoft.com/office/powerpoint/2010/main" val="360269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en-GB" dirty="0"/>
          </a:p>
        </p:txBody>
      </p:sp>
      <p:sp>
        <p:nvSpPr>
          <p:cNvPr id="3" name="Content Placeholder 2"/>
          <p:cNvSpPr>
            <a:spLocks noGrp="1"/>
          </p:cNvSpPr>
          <p:nvPr>
            <p:ph idx="1"/>
          </p:nvPr>
        </p:nvSpPr>
        <p:spPr>
          <a:xfrm>
            <a:off x="590837" y="1345042"/>
            <a:ext cx="8596668" cy="3880773"/>
          </a:xfrm>
        </p:spPr>
        <p:txBody>
          <a:bodyPr/>
          <a:lstStyle/>
          <a:p>
            <a:r>
              <a:rPr lang="en-GB" sz="2400" dirty="0">
                <a:solidFill>
                  <a:srgbClr val="2C3C43"/>
                </a:solidFill>
              </a:rPr>
              <a:t>Throughout the centuries, music and singing have played an essential role in the survival of Estonian national feeling. The tradition of choral festivals, which began during the national awareness movement of the nineteenth century, it remains one of the most characteristic phenomena of Estonian cultural life.</a:t>
            </a:r>
          </a:p>
          <a:p>
            <a:pPr marL="0" indent="0">
              <a:buNone/>
            </a:pPr>
            <a:endParaRPr lang="en-GB" dirty="0"/>
          </a:p>
        </p:txBody>
      </p:sp>
      <p:pic>
        <p:nvPicPr>
          <p:cNvPr id="4" name="Picture 3"/>
          <p:cNvPicPr>
            <a:picLocks noChangeAspect="1"/>
          </p:cNvPicPr>
          <p:nvPr/>
        </p:nvPicPr>
        <p:blipFill>
          <a:blip r:embed="rId2"/>
          <a:stretch>
            <a:fillRect/>
          </a:stretch>
        </p:blipFill>
        <p:spPr>
          <a:xfrm>
            <a:off x="2774677" y="3737700"/>
            <a:ext cx="3723200" cy="2744667"/>
          </a:xfrm>
          <a:prstGeom prst="rect">
            <a:avLst/>
          </a:prstGeom>
        </p:spPr>
      </p:pic>
    </p:spTree>
    <p:extLst>
      <p:ext uri="{BB962C8B-B14F-4D97-AF65-F5344CB8AC3E}">
        <p14:creationId xmlns:p14="http://schemas.microsoft.com/office/powerpoint/2010/main" val="128676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KANNEL</a:t>
            </a:r>
            <a:endParaRPr lang="en-GB" dirty="0"/>
          </a:p>
        </p:txBody>
      </p:sp>
      <p:sp>
        <p:nvSpPr>
          <p:cNvPr id="3" name="Content Placeholder 2"/>
          <p:cNvSpPr>
            <a:spLocks noGrp="1"/>
          </p:cNvSpPr>
          <p:nvPr>
            <p:ph idx="1"/>
          </p:nvPr>
        </p:nvSpPr>
        <p:spPr>
          <a:xfrm>
            <a:off x="529053" y="1518038"/>
            <a:ext cx="8596668" cy="3880773"/>
          </a:xfrm>
        </p:spPr>
        <p:txBody>
          <a:bodyPr>
            <a:normAutofit/>
          </a:bodyPr>
          <a:lstStyle/>
          <a:p>
            <a:r>
              <a:rPr lang="en-US" sz="2800" dirty="0" smtClean="0">
                <a:solidFill>
                  <a:srgbClr val="2C3C43"/>
                </a:solidFill>
              </a:rPr>
              <a:t>Is an instrument of Estonia it is believed to have been around for two thousands years. Such an instrument in common to cultures of Baltic </a:t>
            </a:r>
            <a:r>
              <a:rPr lang="en-US" sz="2800" dirty="0" err="1" smtClean="0">
                <a:solidFill>
                  <a:srgbClr val="2C3C43"/>
                </a:solidFill>
              </a:rPr>
              <a:t>Finnis</a:t>
            </a:r>
            <a:r>
              <a:rPr lang="en-US" sz="2800" dirty="0" smtClean="0">
                <a:solidFill>
                  <a:srgbClr val="2C3C43"/>
                </a:solidFill>
              </a:rPr>
              <a:t>, the </a:t>
            </a:r>
            <a:r>
              <a:rPr lang="en-US" sz="2800" dirty="0" err="1" smtClean="0">
                <a:solidFill>
                  <a:srgbClr val="2C3C43"/>
                </a:solidFill>
              </a:rPr>
              <a:t>balts</a:t>
            </a:r>
            <a:r>
              <a:rPr lang="en-US" sz="2800" dirty="0" smtClean="0">
                <a:solidFill>
                  <a:srgbClr val="2C3C43"/>
                </a:solidFill>
              </a:rPr>
              <a:t> and the northwestern Russians.</a:t>
            </a:r>
            <a:endParaRPr lang="en-GB" sz="2800" dirty="0">
              <a:solidFill>
                <a:srgbClr val="2C3C43"/>
              </a:solidFill>
            </a:endParaRPr>
          </a:p>
        </p:txBody>
      </p:sp>
      <p:pic>
        <p:nvPicPr>
          <p:cNvPr id="4" name="Picture 3"/>
          <p:cNvPicPr>
            <a:picLocks noChangeAspect="1"/>
          </p:cNvPicPr>
          <p:nvPr/>
        </p:nvPicPr>
        <p:blipFill>
          <a:blip r:embed="rId2"/>
          <a:stretch>
            <a:fillRect/>
          </a:stretch>
        </p:blipFill>
        <p:spPr>
          <a:xfrm>
            <a:off x="1638347" y="3562607"/>
            <a:ext cx="6378079" cy="2418063"/>
          </a:xfrm>
          <a:prstGeom prst="rect">
            <a:avLst/>
          </a:prstGeom>
        </p:spPr>
      </p:pic>
    </p:spTree>
    <p:extLst>
      <p:ext uri="{BB962C8B-B14F-4D97-AF65-F5344CB8AC3E}">
        <p14:creationId xmlns:p14="http://schemas.microsoft.com/office/powerpoint/2010/main" val="371159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GB" dirty="0"/>
          </a:p>
        </p:txBody>
      </p:sp>
      <p:sp>
        <p:nvSpPr>
          <p:cNvPr id="3" name="Content Placeholder 2"/>
          <p:cNvSpPr>
            <a:spLocks noGrp="1"/>
          </p:cNvSpPr>
          <p:nvPr>
            <p:ph idx="1"/>
          </p:nvPr>
        </p:nvSpPr>
        <p:spPr>
          <a:xfrm>
            <a:off x="433381" y="1482292"/>
            <a:ext cx="8596668" cy="3880773"/>
          </a:xfrm>
        </p:spPr>
        <p:txBody>
          <a:bodyPr>
            <a:normAutofit/>
          </a:bodyPr>
          <a:lstStyle/>
          <a:p>
            <a:r>
              <a:rPr lang="en-GB" sz="2400" dirty="0">
                <a:solidFill>
                  <a:srgbClr val="2C3C43"/>
                </a:solidFill>
              </a:rPr>
              <a:t>  Under the influence of the Protestant tradition, Estonian culture has focused more on the word in the image, even putting literature to other art forms.</a:t>
            </a:r>
          </a:p>
        </p:txBody>
      </p:sp>
      <p:pic>
        <p:nvPicPr>
          <p:cNvPr id="4" name="Picture 3"/>
          <p:cNvPicPr>
            <a:picLocks noChangeAspect="1"/>
          </p:cNvPicPr>
          <p:nvPr/>
        </p:nvPicPr>
        <p:blipFill>
          <a:blip r:embed="rId2"/>
          <a:stretch>
            <a:fillRect/>
          </a:stretch>
        </p:blipFill>
        <p:spPr>
          <a:xfrm>
            <a:off x="3054153" y="2914328"/>
            <a:ext cx="3525674" cy="3533004"/>
          </a:xfrm>
          <a:prstGeom prst="rect">
            <a:avLst/>
          </a:prstGeom>
        </p:spPr>
      </p:pic>
      <p:sp>
        <p:nvSpPr>
          <p:cNvPr id="5" name="Rectangle 4"/>
          <p:cNvSpPr/>
          <p:nvPr/>
        </p:nvSpPr>
        <p:spPr>
          <a:xfrm>
            <a:off x="677334" y="2827166"/>
            <a:ext cx="2105063" cy="369332"/>
          </a:xfrm>
          <a:prstGeom prst="rect">
            <a:avLst/>
          </a:prstGeom>
        </p:spPr>
        <p:txBody>
          <a:bodyPr wrap="none">
            <a:spAutoFit/>
          </a:bodyPr>
          <a:lstStyle/>
          <a:p>
            <a:r>
              <a:rPr lang="en-GB" dirty="0"/>
              <a:t>Erik Schmidt </a:t>
            </a:r>
            <a:r>
              <a:rPr lang="en-GB" dirty="0" err="1"/>
              <a:t>Karro</a:t>
            </a:r>
            <a:endParaRPr lang="en-GB" dirty="0"/>
          </a:p>
        </p:txBody>
      </p:sp>
    </p:spTree>
    <p:extLst>
      <p:ext uri="{BB962C8B-B14F-4D97-AF65-F5344CB8AC3E}">
        <p14:creationId xmlns:p14="http://schemas.microsoft.com/office/powerpoint/2010/main" val="309881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66" y="192118"/>
            <a:ext cx="8596668" cy="1320800"/>
          </a:xfrm>
        </p:spPr>
        <p:txBody>
          <a:bodyPr/>
          <a:lstStyle/>
          <a:p>
            <a:r>
              <a:rPr lang="en-US" dirty="0" smtClean="0"/>
              <a:t>FOOD</a:t>
            </a:r>
            <a:endParaRPr lang="en-GB" dirty="0"/>
          </a:p>
        </p:txBody>
      </p:sp>
      <p:sp>
        <p:nvSpPr>
          <p:cNvPr id="3" name="Content Placeholder 2"/>
          <p:cNvSpPr>
            <a:spLocks noGrp="1"/>
          </p:cNvSpPr>
          <p:nvPr>
            <p:ph idx="1"/>
          </p:nvPr>
        </p:nvSpPr>
        <p:spPr>
          <a:xfrm>
            <a:off x="920959" y="862064"/>
            <a:ext cx="8596668" cy="3880773"/>
          </a:xfrm>
        </p:spPr>
        <p:txBody>
          <a:bodyPr/>
          <a:lstStyle/>
          <a:p>
            <a:r>
              <a:rPr lang="en-US" sz="2000" dirty="0">
                <a:solidFill>
                  <a:schemeClr val="tx2"/>
                </a:solidFill>
              </a:rPr>
              <a:t>Traditional Estonian cuisine has substantially been based on </a:t>
            </a:r>
            <a:r>
              <a:rPr lang="en-US" sz="2000" dirty="0" smtClean="0">
                <a:solidFill>
                  <a:schemeClr val="tx2"/>
                </a:solidFill>
              </a:rPr>
              <a:t>potatoes</a:t>
            </a:r>
            <a:r>
              <a:rPr lang="en-US" sz="2000" dirty="0">
                <a:solidFill>
                  <a:schemeClr val="tx2"/>
                </a:solidFill>
              </a:rPr>
              <a:t>, </a:t>
            </a:r>
            <a:r>
              <a:rPr lang="en-US" sz="2000" dirty="0" smtClean="0">
                <a:solidFill>
                  <a:schemeClr val="tx2"/>
                </a:solidFill>
              </a:rPr>
              <a:t>on </a:t>
            </a:r>
            <a:r>
              <a:rPr lang="en-US" sz="2000" dirty="0" smtClean="0">
                <a:solidFill>
                  <a:schemeClr val="tx2"/>
                </a:solidFill>
              </a:rPr>
              <a:t>fish in </a:t>
            </a:r>
            <a:r>
              <a:rPr lang="en-US" sz="2000" dirty="0">
                <a:solidFill>
                  <a:schemeClr val="tx2"/>
                </a:solidFill>
              </a:rPr>
              <a:t>coastal and lakeside areas, but now bears influence from many other cuisines, including a variety of international foods and dishes, with a number of contributions from the traditions of nearby </a:t>
            </a:r>
            <a:r>
              <a:rPr lang="en-US" sz="2000" dirty="0" smtClean="0">
                <a:solidFill>
                  <a:schemeClr val="tx2"/>
                </a:solidFill>
              </a:rPr>
              <a:t>countries: German and Russia.</a:t>
            </a:r>
          </a:p>
          <a:p>
            <a:endParaRPr lang="de-DE" b="1" i="1" dirty="0" smtClean="0"/>
          </a:p>
          <a:p>
            <a:pPr marL="0" indent="0">
              <a:buNone/>
            </a:pPr>
            <a:r>
              <a:rPr lang="de-DE" b="1" dirty="0" err="1" smtClean="0"/>
              <a:t>Sprat</a:t>
            </a:r>
            <a:r>
              <a:rPr lang="de-DE" b="1" dirty="0" smtClean="0"/>
              <a:t> Sandwich                                                       </a:t>
            </a:r>
            <a:r>
              <a:rPr lang="en-US" b="1" dirty="0"/>
              <a:t>Homemade Bread</a:t>
            </a:r>
          </a:p>
          <a:p>
            <a:pPr marL="0" indent="0">
              <a:buNone/>
            </a:pPr>
            <a:endParaRPr lang="de-DE" b="1" dirty="0"/>
          </a:p>
          <a:p>
            <a:endParaRPr lang="en-GB" dirty="0">
              <a:solidFill>
                <a:srgbClr val="2C3C43"/>
              </a:solidFill>
            </a:endParaRPr>
          </a:p>
          <a:p>
            <a:endParaRPr lang="en-GB" dirty="0"/>
          </a:p>
        </p:txBody>
      </p:sp>
      <p:pic>
        <p:nvPicPr>
          <p:cNvPr id="7" name="Imagen 6"/>
          <p:cNvPicPr>
            <a:picLocks noChangeAspect="1"/>
          </p:cNvPicPr>
          <p:nvPr/>
        </p:nvPicPr>
        <p:blipFill>
          <a:blip r:embed="rId2"/>
          <a:stretch>
            <a:fillRect/>
          </a:stretch>
        </p:blipFill>
        <p:spPr>
          <a:xfrm>
            <a:off x="817729" y="3305060"/>
            <a:ext cx="3378989" cy="3378989"/>
          </a:xfrm>
          <a:prstGeom prst="rect">
            <a:avLst/>
          </a:prstGeom>
        </p:spPr>
      </p:pic>
      <p:pic>
        <p:nvPicPr>
          <p:cNvPr id="8" name="Imagen 7"/>
          <p:cNvPicPr>
            <a:picLocks noChangeAspect="1"/>
          </p:cNvPicPr>
          <p:nvPr/>
        </p:nvPicPr>
        <p:blipFill>
          <a:blip r:embed="rId3"/>
          <a:stretch>
            <a:fillRect/>
          </a:stretch>
        </p:blipFill>
        <p:spPr>
          <a:xfrm>
            <a:off x="5584919" y="3470963"/>
            <a:ext cx="4563776" cy="3042517"/>
          </a:xfrm>
          <a:prstGeom prst="rect">
            <a:avLst/>
          </a:prstGeom>
        </p:spPr>
      </p:pic>
    </p:spTree>
    <p:extLst>
      <p:ext uri="{BB962C8B-B14F-4D97-AF65-F5344CB8AC3E}">
        <p14:creationId xmlns:p14="http://schemas.microsoft.com/office/powerpoint/2010/main" val="244639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VISIT</a:t>
            </a:r>
            <a:endParaRPr lang="en-GB" dirty="0"/>
          </a:p>
        </p:txBody>
      </p:sp>
      <p:sp>
        <p:nvSpPr>
          <p:cNvPr id="3" name="Content Placeholder 2"/>
          <p:cNvSpPr>
            <a:spLocks noGrp="1"/>
          </p:cNvSpPr>
          <p:nvPr>
            <p:ph idx="1"/>
          </p:nvPr>
        </p:nvSpPr>
        <p:spPr>
          <a:xfrm>
            <a:off x="800901" y="1322173"/>
            <a:ext cx="8473101" cy="4719189"/>
          </a:xfrm>
        </p:spPr>
        <p:txBody>
          <a:bodyPr/>
          <a:lstStyle/>
          <a:p>
            <a:r>
              <a:rPr lang="en-US" sz="2800" dirty="0" smtClean="0">
                <a:solidFill>
                  <a:srgbClr val="2C3C43"/>
                </a:solidFill>
              </a:rPr>
              <a:t>TALLINN: Is the capital of Estonia, </a:t>
            </a:r>
            <a:r>
              <a:rPr lang="en-US" sz="2800" dirty="0" err="1" smtClean="0">
                <a:solidFill>
                  <a:srgbClr val="2C3C43"/>
                </a:solidFill>
              </a:rPr>
              <a:t>wich</a:t>
            </a:r>
            <a:r>
              <a:rPr lang="en-US" sz="2800" dirty="0" smtClean="0">
                <a:solidFill>
                  <a:srgbClr val="2C3C43"/>
                </a:solidFill>
              </a:rPr>
              <a:t> is known for the medieval like </a:t>
            </a:r>
            <a:r>
              <a:rPr lang="en-US" sz="2800" dirty="0" err="1" smtClean="0">
                <a:solidFill>
                  <a:srgbClr val="2C3C43"/>
                </a:solidFill>
              </a:rPr>
              <a:t>estructure</a:t>
            </a:r>
            <a:r>
              <a:rPr lang="en-US" sz="2800" dirty="0" smtClean="0">
                <a:solidFill>
                  <a:srgbClr val="2C3C43"/>
                </a:solidFill>
              </a:rPr>
              <a:t>. It’s also the oldest city of Estonia.</a:t>
            </a:r>
          </a:p>
          <a:p>
            <a:endParaRPr lang="en-US" dirty="0">
              <a:solidFill>
                <a:schemeClr val="accent1">
                  <a:lumMod val="75000"/>
                </a:schemeClr>
              </a:solidFill>
            </a:endParaRPr>
          </a:p>
          <a:p>
            <a:pPr marL="0" indent="0">
              <a:buNone/>
            </a:pPr>
            <a:endParaRPr lang="en-US" dirty="0" smtClean="0">
              <a:solidFill>
                <a:schemeClr val="accent1">
                  <a:lumMod val="75000"/>
                </a:schemeClr>
              </a:solidFill>
            </a:endParaRPr>
          </a:p>
          <a:p>
            <a:endParaRPr lang="en-GB" dirty="0"/>
          </a:p>
        </p:txBody>
      </p:sp>
      <p:pic>
        <p:nvPicPr>
          <p:cNvPr id="4" name="Picture 3"/>
          <p:cNvPicPr>
            <a:picLocks noChangeAspect="1"/>
          </p:cNvPicPr>
          <p:nvPr/>
        </p:nvPicPr>
        <p:blipFill>
          <a:blip r:embed="rId2"/>
          <a:stretch>
            <a:fillRect/>
          </a:stretch>
        </p:blipFill>
        <p:spPr>
          <a:xfrm>
            <a:off x="2636537" y="2851714"/>
            <a:ext cx="4971588" cy="3703834"/>
          </a:xfrm>
          <a:prstGeom prst="rect">
            <a:avLst/>
          </a:prstGeom>
        </p:spPr>
      </p:pic>
    </p:spTree>
    <p:extLst>
      <p:ext uri="{BB962C8B-B14F-4D97-AF65-F5344CB8AC3E}">
        <p14:creationId xmlns:p14="http://schemas.microsoft.com/office/powerpoint/2010/main" val="341074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OF TALLIN</a:t>
            </a:r>
            <a:endParaRPr lang="en-GB" dirty="0"/>
          </a:p>
        </p:txBody>
      </p:sp>
      <p:sp>
        <p:nvSpPr>
          <p:cNvPr id="3" name="Content Placeholder 2"/>
          <p:cNvSpPr>
            <a:spLocks noGrp="1"/>
          </p:cNvSpPr>
          <p:nvPr>
            <p:ph idx="1"/>
          </p:nvPr>
        </p:nvSpPr>
        <p:spPr/>
        <p:txBody>
          <a:bodyPr/>
          <a:lstStyle/>
          <a:p>
            <a:r>
              <a:rPr lang="nl-NL" dirty="0" err="1"/>
              <a:t>https</a:t>
            </a:r>
            <a:r>
              <a:rPr lang="nl-NL" dirty="0"/>
              <a:t>://</a:t>
            </a:r>
            <a:r>
              <a:rPr lang="nl-NL" dirty="0" err="1"/>
              <a:t>www.youtube.com</a:t>
            </a:r>
            <a:r>
              <a:rPr lang="nl-NL" dirty="0"/>
              <a:t>/</a:t>
            </a:r>
            <a:r>
              <a:rPr lang="nl-NL" dirty="0" err="1"/>
              <a:t>watch?v</a:t>
            </a:r>
            <a:r>
              <a:rPr lang="nl-NL" dirty="0"/>
              <a:t>=8O4PEtjvaXE</a:t>
            </a:r>
            <a:endParaRPr lang="en-GB" dirty="0"/>
          </a:p>
        </p:txBody>
      </p:sp>
    </p:spTree>
    <p:extLst>
      <p:ext uri="{BB962C8B-B14F-4D97-AF65-F5344CB8AC3E}">
        <p14:creationId xmlns:p14="http://schemas.microsoft.com/office/powerpoint/2010/main" val="178657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334" y="494271"/>
            <a:ext cx="5712447" cy="963251"/>
          </a:xfrm>
          <a:prstGeom prst="rect">
            <a:avLst/>
          </a:prstGeom>
        </p:spPr>
      </p:pic>
      <p:sp>
        <p:nvSpPr>
          <p:cNvPr id="3" name="Content Placeholder 2"/>
          <p:cNvSpPr>
            <a:spLocks noGrp="1"/>
          </p:cNvSpPr>
          <p:nvPr>
            <p:ph idx="1"/>
          </p:nvPr>
        </p:nvSpPr>
        <p:spPr>
          <a:xfrm>
            <a:off x="668182" y="1457522"/>
            <a:ext cx="8596668" cy="3880773"/>
          </a:xfrm>
        </p:spPr>
        <p:txBody>
          <a:bodyPr/>
          <a:lstStyle/>
          <a:p>
            <a:r>
              <a:rPr lang="en-GB" sz="2800" dirty="0">
                <a:solidFill>
                  <a:srgbClr val="2C3C43"/>
                </a:solidFill>
              </a:rPr>
              <a:t>Is a waterfall located in the north of                                                           </a:t>
            </a:r>
            <a:r>
              <a:rPr lang="en-GB" sz="2800" dirty="0" err="1" smtClean="0">
                <a:solidFill>
                  <a:srgbClr val="2C3C43"/>
                </a:solidFill>
              </a:rPr>
              <a:t>Estonia.The</a:t>
            </a:r>
            <a:r>
              <a:rPr lang="en-GB" sz="2800" dirty="0" smtClean="0">
                <a:solidFill>
                  <a:srgbClr val="2C3C43"/>
                </a:solidFill>
              </a:rPr>
              <a:t> </a:t>
            </a:r>
            <a:r>
              <a:rPr lang="en-GB" sz="2800" dirty="0">
                <a:solidFill>
                  <a:srgbClr val="2C3C43"/>
                </a:solidFill>
              </a:rPr>
              <a:t>third most powerful </a:t>
            </a:r>
            <a:r>
              <a:rPr lang="en-GB" sz="2800" dirty="0" smtClean="0">
                <a:solidFill>
                  <a:srgbClr val="2C3C43"/>
                </a:solidFill>
              </a:rPr>
              <a:t> </a:t>
            </a:r>
            <a:r>
              <a:rPr lang="en-GB" sz="2800" dirty="0">
                <a:solidFill>
                  <a:srgbClr val="2C3C43"/>
                </a:solidFill>
              </a:rPr>
              <a:t>waterfall in Estonia after </a:t>
            </a:r>
            <a:r>
              <a:rPr lang="en-GB" sz="2800" dirty="0" err="1">
                <a:solidFill>
                  <a:srgbClr val="2C3C43"/>
                </a:solidFill>
              </a:rPr>
              <a:t>Narva</a:t>
            </a:r>
            <a:r>
              <a:rPr lang="en-GB" sz="2800" dirty="0">
                <a:solidFill>
                  <a:srgbClr val="2C3C43"/>
                </a:solidFill>
              </a:rPr>
              <a:t> and </a:t>
            </a:r>
            <a:r>
              <a:rPr lang="en-GB" sz="2800" dirty="0" err="1">
                <a:solidFill>
                  <a:srgbClr val="2C3C43"/>
                </a:solidFill>
              </a:rPr>
              <a:t>Jala</a:t>
            </a:r>
            <a:r>
              <a:rPr lang="en-GB" sz="2800" dirty="0">
                <a:solidFill>
                  <a:srgbClr val="2C3C43"/>
                </a:solidFill>
              </a:rPr>
              <a:t>.</a:t>
            </a:r>
          </a:p>
          <a:p>
            <a:endParaRPr lang="en-GB" dirty="0"/>
          </a:p>
        </p:txBody>
      </p:sp>
      <p:pic>
        <p:nvPicPr>
          <p:cNvPr id="5" name="Picture 4"/>
          <p:cNvPicPr>
            <a:picLocks noChangeAspect="1"/>
          </p:cNvPicPr>
          <p:nvPr/>
        </p:nvPicPr>
        <p:blipFill>
          <a:blip r:embed="rId3"/>
          <a:stretch>
            <a:fillRect/>
          </a:stretch>
        </p:blipFill>
        <p:spPr>
          <a:xfrm>
            <a:off x="2721691" y="3076482"/>
            <a:ext cx="4310246" cy="3225064"/>
          </a:xfrm>
          <a:prstGeom prst="rect">
            <a:avLst/>
          </a:prstGeom>
        </p:spPr>
      </p:pic>
    </p:spTree>
    <p:extLst>
      <p:ext uri="{BB962C8B-B14F-4D97-AF65-F5344CB8AC3E}">
        <p14:creationId xmlns:p14="http://schemas.microsoft.com/office/powerpoint/2010/main" val="385906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KADRIORG PALACE</a:t>
            </a:r>
          </a:p>
        </p:txBody>
      </p:sp>
      <p:pic>
        <p:nvPicPr>
          <p:cNvPr id="4" name="Content Placeholder 3"/>
          <p:cNvPicPr>
            <a:picLocks noGrp="1" noChangeAspect="1"/>
          </p:cNvPicPr>
          <p:nvPr>
            <p:ph idx="1"/>
          </p:nvPr>
        </p:nvPicPr>
        <p:blipFill>
          <a:blip r:embed="rId2"/>
          <a:stretch>
            <a:fillRect/>
          </a:stretch>
        </p:blipFill>
        <p:spPr>
          <a:xfrm>
            <a:off x="2851208" y="3130072"/>
            <a:ext cx="5026594" cy="3342220"/>
          </a:xfrm>
          <a:prstGeom prst="rect">
            <a:avLst/>
          </a:prstGeom>
        </p:spPr>
      </p:pic>
      <p:sp>
        <p:nvSpPr>
          <p:cNvPr id="5" name="Rectangle 4"/>
          <p:cNvSpPr/>
          <p:nvPr/>
        </p:nvSpPr>
        <p:spPr>
          <a:xfrm>
            <a:off x="677334" y="1391791"/>
            <a:ext cx="9098693" cy="1569660"/>
          </a:xfrm>
          <a:prstGeom prst="rect">
            <a:avLst/>
          </a:prstGeom>
        </p:spPr>
        <p:txBody>
          <a:bodyPr wrap="square">
            <a:spAutoFit/>
          </a:bodyPr>
          <a:lstStyle/>
          <a:p>
            <a:r>
              <a:rPr lang="en-GB" sz="3200" dirty="0">
                <a:solidFill>
                  <a:srgbClr val="2C3C43"/>
                </a:solidFill>
              </a:rPr>
              <a:t>This place was built by </a:t>
            </a:r>
            <a:r>
              <a:rPr lang="en-GB" sz="3200" dirty="0" smtClean="0">
                <a:solidFill>
                  <a:srgbClr val="2C3C43"/>
                </a:solidFill>
              </a:rPr>
              <a:t>peter </a:t>
            </a:r>
            <a:r>
              <a:rPr lang="en-GB" sz="3200" dirty="0">
                <a:solidFill>
                  <a:srgbClr val="2C3C43"/>
                </a:solidFill>
              </a:rPr>
              <a:t>the first from his empress. It is used now as a summer park</a:t>
            </a:r>
            <a:r>
              <a:rPr lang="en-GB" sz="3200" dirty="0" smtClean="0">
                <a:solidFill>
                  <a:srgbClr val="2C3C43"/>
                </a:solidFill>
              </a:rPr>
              <a:t>. This palace is located in the north of the country.</a:t>
            </a:r>
            <a:endParaRPr lang="en-GB" sz="3200" dirty="0">
              <a:solidFill>
                <a:srgbClr val="2C3C43"/>
              </a:solidFill>
            </a:endParaRPr>
          </a:p>
        </p:txBody>
      </p:sp>
    </p:spTree>
    <p:extLst>
      <p:ext uri="{BB962C8B-B14F-4D97-AF65-F5344CB8AC3E}">
        <p14:creationId xmlns:p14="http://schemas.microsoft.com/office/powerpoint/2010/main" val="148751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37" y="748760"/>
            <a:ext cx="8596668" cy="1320800"/>
          </a:xfrm>
        </p:spPr>
        <p:txBody>
          <a:bodyPr/>
          <a:lstStyle/>
          <a:p>
            <a:r>
              <a:rPr lang="en-US" dirty="0" smtClean="0"/>
              <a:t>BIBLIOGRAPHY/SOURCES</a:t>
            </a:r>
            <a:endParaRPr lang="en-GB" dirty="0"/>
          </a:p>
        </p:txBody>
      </p:sp>
      <p:sp>
        <p:nvSpPr>
          <p:cNvPr id="3" name="Content Placeholder 2"/>
          <p:cNvSpPr>
            <a:spLocks noGrp="1"/>
          </p:cNvSpPr>
          <p:nvPr>
            <p:ph idx="1"/>
          </p:nvPr>
        </p:nvSpPr>
        <p:spPr>
          <a:xfrm>
            <a:off x="437528" y="2505773"/>
            <a:ext cx="8853872" cy="3953071"/>
          </a:xfrm>
        </p:spPr>
        <p:txBody>
          <a:bodyPr/>
          <a:lstStyle/>
          <a:p>
            <a:r>
              <a:rPr lang="en-GB" u="sng" dirty="0">
                <a:solidFill>
                  <a:schemeClr val="accent1">
                    <a:lumMod val="75000"/>
                  </a:schemeClr>
                </a:solidFill>
              </a:rPr>
              <a:t>http://es.slideshare.net/antoniocasmo/estonia-7890495 </a:t>
            </a:r>
            <a:endParaRPr lang="en-GB" u="sng" dirty="0" smtClean="0">
              <a:solidFill>
                <a:schemeClr val="accent1">
                  <a:lumMod val="75000"/>
                </a:schemeClr>
              </a:solidFill>
            </a:endParaRPr>
          </a:p>
          <a:p>
            <a:r>
              <a:rPr lang="en-GB" dirty="0">
                <a:solidFill>
                  <a:schemeClr val="accent1">
                    <a:lumMod val="75000"/>
                  </a:schemeClr>
                </a:solidFill>
                <a:hlinkClick r:id="rId2"/>
              </a:rPr>
              <a:t>http://</a:t>
            </a:r>
            <a:r>
              <a:rPr lang="en-GB" dirty="0" smtClean="0">
                <a:solidFill>
                  <a:schemeClr val="accent1">
                    <a:lumMod val="75000"/>
                  </a:schemeClr>
                </a:solidFill>
                <a:hlinkClick r:id="rId2"/>
              </a:rPr>
              <a:t>europa.eu/about-eu/countries/member-countries/estonia/index_en.htm</a:t>
            </a:r>
            <a:endParaRPr lang="en-GB" dirty="0" smtClean="0">
              <a:solidFill>
                <a:schemeClr val="accent1">
                  <a:lumMod val="75000"/>
                </a:schemeClr>
              </a:solidFill>
            </a:endParaRPr>
          </a:p>
          <a:p>
            <a:r>
              <a:rPr lang="en-GB" dirty="0">
                <a:hlinkClick r:id="rId2"/>
              </a:rPr>
              <a:t>http://</a:t>
            </a:r>
            <a:r>
              <a:rPr lang="en-GB" dirty="0" smtClean="0">
                <a:hlinkClick r:id="rId2"/>
              </a:rPr>
              <a:t>europa.eu/about-eu/countries/member-countries/estonia/index_en.htm</a:t>
            </a:r>
            <a:endParaRPr lang="en-GB" dirty="0" smtClean="0"/>
          </a:p>
          <a:p>
            <a:r>
              <a:rPr lang="en-GB" dirty="0">
                <a:hlinkClick r:id="rId2"/>
              </a:rPr>
              <a:t>http://</a:t>
            </a:r>
            <a:r>
              <a:rPr lang="en-GB" dirty="0" smtClean="0">
                <a:hlinkClick r:id="rId2"/>
              </a:rPr>
              <a:t>europa.eu/about-eu/countries/member-countries/estonia/index_en.htm</a:t>
            </a:r>
            <a:endParaRPr lang="en-GB" dirty="0" smtClean="0"/>
          </a:p>
          <a:p>
            <a:endParaRPr lang="en-GB" dirty="0" smtClean="0"/>
          </a:p>
          <a:p>
            <a:pPr marL="0" indent="0">
              <a:buNone/>
            </a:pPr>
            <a:endParaRPr lang="en-US" dirty="0" smtClean="0"/>
          </a:p>
          <a:p>
            <a:endParaRPr lang="en-GB" dirty="0" smtClean="0"/>
          </a:p>
          <a:p>
            <a:endParaRPr lang="en-GB" dirty="0"/>
          </a:p>
        </p:txBody>
      </p:sp>
    </p:spTree>
    <p:extLst>
      <p:ext uri="{BB962C8B-B14F-4D97-AF65-F5344CB8AC3E}">
        <p14:creationId xmlns:p14="http://schemas.microsoft.com/office/powerpoint/2010/main" val="133826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474236" y="0"/>
            <a:ext cx="8612156" cy="6888043"/>
          </a:xfrm>
          <a:prstGeom prst="rect">
            <a:avLst/>
          </a:prstGeom>
        </p:spPr>
      </p:pic>
      <p:sp>
        <p:nvSpPr>
          <p:cNvPr id="3" name="TextBox 2"/>
          <p:cNvSpPr txBox="1"/>
          <p:nvPr/>
        </p:nvSpPr>
        <p:spPr>
          <a:xfrm>
            <a:off x="10453816" y="864973"/>
            <a:ext cx="1223319" cy="369332"/>
          </a:xfrm>
          <a:prstGeom prst="rect">
            <a:avLst/>
          </a:prstGeom>
          <a:noFill/>
        </p:spPr>
        <p:txBody>
          <a:bodyPr wrap="square" rtlCol="0">
            <a:spAutoFit/>
          </a:bodyPr>
          <a:lstStyle/>
          <a:p>
            <a:r>
              <a:rPr lang="en-US" dirty="0" smtClean="0"/>
              <a:t>MAIALEN</a:t>
            </a:r>
            <a:endParaRPr lang="en-GB" dirty="0"/>
          </a:p>
        </p:txBody>
      </p:sp>
    </p:spTree>
    <p:extLst>
      <p:ext uri="{BB962C8B-B14F-4D97-AF65-F5344CB8AC3E}">
        <p14:creationId xmlns:p14="http://schemas.microsoft.com/office/powerpoint/2010/main" val="111900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27" y="1162461"/>
            <a:ext cx="8764551" cy="1303383"/>
          </a:xfrm>
        </p:spPr>
        <p:txBody>
          <a:bodyPr>
            <a:noAutofit/>
          </a:bodyPr>
          <a:lstStyle/>
          <a:p>
            <a:r>
              <a:rPr lang="en-US" sz="9600" dirty="0" smtClean="0"/>
              <a:t>THE END. THANK YOU</a:t>
            </a:r>
            <a:endParaRPr lang="en-GB" sz="9600" dirty="0"/>
          </a:p>
        </p:txBody>
      </p:sp>
    </p:spTree>
    <p:extLst>
      <p:ext uri="{BB962C8B-B14F-4D97-AF65-F5344CB8AC3E}">
        <p14:creationId xmlns:p14="http://schemas.microsoft.com/office/powerpoint/2010/main" val="395495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ESTONIA</a:t>
            </a:r>
            <a:endParaRPr lang="en-GB" dirty="0"/>
          </a:p>
        </p:txBody>
      </p:sp>
      <p:sp>
        <p:nvSpPr>
          <p:cNvPr id="3" name="Content Placeholder 2"/>
          <p:cNvSpPr>
            <a:spLocks noGrp="1"/>
          </p:cNvSpPr>
          <p:nvPr>
            <p:ph idx="1"/>
          </p:nvPr>
        </p:nvSpPr>
        <p:spPr>
          <a:xfrm>
            <a:off x="677334" y="1346887"/>
            <a:ext cx="8596668" cy="4373200"/>
          </a:xfrm>
        </p:spPr>
        <p:txBody>
          <a:bodyPr/>
          <a:lstStyle/>
          <a:p>
            <a:r>
              <a:rPr lang="en-GB" sz="2000" dirty="0">
                <a:solidFill>
                  <a:schemeClr val="tx2"/>
                </a:solidFill>
              </a:rPr>
              <a:t>Estonia is the most northerly of the three Baltic States and is a predominantly flat country on the eastern shores of the Baltic Sea. Estonia’s main export partners are Sweden, Finland and Latvia, while its main import partners are Finland, Germany and Sweden. </a:t>
            </a:r>
          </a:p>
          <a:p>
            <a:endParaRPr lang="en-GB" dirty="0"/>
          </a:p>
        </p:txBody>
      </p:sp>
      <p:pic>
        <p:nvPicPr>
          <p:cNvPr id="4" name="Picture 3"/>
          <p:cNvPicPr>
            <a:picLocks noChangeAspect="1"/>
          </p:cNvPicPr>
          <p:nvPr/>
        </p:nvPicPr>
        <p:blipFill>
          <a:blip r:embed="rId2"/>
          <a:stretch>
            <a:fillRect/>
          </a:stretch>
        </p:blipFill>
        <p:spPr>
          <a:xfrm>
            <a:off x="2460218" y="2935085"/>
            <a:ext cx="4501078" cy="3156796"/>
          </a:xfrm>
          <a:prstGeom prst="rect">
            <a:avLst/>
          </a:prstGeom>
        </p:spPr>
      </p:pic>
    </p:spTree>
    <p:extLst>
      <p:ext uri="{BB962C8B-B14F-4D97-AF65-F5344CB8AC3E}">
        <p14:creationId xmlns:p14="http://schemas.microsoft.com/office/powerpoint/2010/main" val="77563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969" y="637607"/>
            <a:ext cx="8273104" cy="5973258"/>
          </a:xfrm>
        </p:spPr>
        <p:txBody>
          <a:bodyPr>
            <a:normAutofit/>
          </a:bodyPr>
          <a:lstStyle/>
          <a:p>
            <a:pPr marL="0" indent="0">
              <a:buNone/>
            </a:pPr>
            <a:endParaRPr lang="en-GB" dirty="0" smtClean="0">
              <a:solidFill>
                <a:schemeClr val="accent1">
                  <a:lumMod val="75000"/>
                </a:schemeClr>
              </a:solidFill>
            </a:endParaRPr>
          </a:p>
          <a:p>
            <a:r>
              <a:rPr lang="en-US" dirty="0" smtClean="0">
                <a:solidFill>
                  <a:schemeClr val="tx2"/>
                </a:solidFill>
              </a:rPr>
              <a:t>Capital: Tallinn</a:t>
            </a:r>
            <a:endParaRPr lang="en-GB" dirty="0">
              <a:solidFill>
                <a:schemeClr val="tx2"/>
              </a:solidFill>
            </a:endParaRPr>
          </a:p>
          <a:p>
            <a:r>
              <a:rPr lang="en-GB" dirty="0">
                <a:solidFill>
                  <a:schemeClr val="tx2"/>
                </a:solidFill>
              </a:rPr>
              <a:t>Geographical size: 45 227 km2</a:t>
            </a:r>
          </a:p>
          <a:p>
            <a:r>
              <a:rPr lang="en-GB" dirty="0">
                <a:solidFill>
                  <a:schemeClr val="tx2"/>
                </a:solidFill>
              </a:rPr>
              <a:t>Population: 1 315 819 (2014)</a:t>
            </a:r>
          </a:p>
          <a:p>
            <a:r>
              <a:rPr lang="en-GB" dirty="0">
                <a:solidFill>
                  <a:schemeClr val="tx2"/>
                </a:solidFill>
              </a:rPr>
              <a:t>Population as % of total EU population: 0.3 % (</a:t>
            </a:r>
            <a:r>
              <a:rPr lang="en-GB" dirty="0" smtClean="0">
                <a:solidFill>
                  <a:schemeClr val="tx2"/>
                </a:solidFill>
              </a:rPr>
              <a:t>2014)</a:t>
            </a:r>
            <a:endParaRPr lang="en-GB" dirty="0">
              <a:solidFill>
                <a:schemeClr val="tx2"/>
              </a:solidFill>
            </a:endParaRPr>
          </a:p>
          <a:p>
            <a:r>
              <a:rPr lang="en-GB" dirty="0">
                <a:solidFill>
                  <a:schemeClr val="tx2"/>
                </a:solidFill>
              </a:rPr>
              <a:t>Official EU language: Estonian</a:t>
            </a:r>
          </a:p>
          <a:p>
            <a:r>
              <a:rPr lang="en-GB" dirty="0">
                <a:solidFill>
                  <a:schemeClr val="tx2"/>
                </a:solidFill>
              </a:rPr>
              <a:t>Political system: parliamentary republic</a:t>
            </a:r>
          </a:p>
          <a:p>
            <a:r>
              <a:rPr lang="en-GB" dirty="0">
                <a:solidFill>
                  <a:schemeClr val="tx2"/>
                </a:solidFill>
              </a:rPr>
              <a:t>EU member country since: </a:t>
            </a:r>
            <a:r>
              <a:rPr lang="en-GB" dirty="0" smtClean="0">
                <a:solidFill>
                  <a:schemeClr val="tx2"/>
                </a:solidFill>
              </a:rPr>
              <a:t>01-05-2004</a:t>
            </a:r>
            <a:endParaRPr lang="en-GB" dirty="0">
              <a:solidFill>
                <a:schemeClr val="tx2"/>
              </a:solidFill>
            </a:endParaRPr>
          </a:p>
          <a:p>
            <a:r>
              <a:rPr lang="en-GB" dirty="0">
                <a:solidFill>
                  <a:schemeClr val="tx2"/>
                </a:solidFill>
              </a:rPr>
              <a:t>Seats in the European Parliament: 6</a:t>
            </a:r>
          </a:p>
          <a:p>
            <a:r>
              <a:rPr lang="en-GB" dirty="0">
                <a:solidFill>
                  <a:schemeClr val="tx2"/>
                </a:solidFill>
              </a:rPr>
              <a:t>Currency: Euro. Member of the </a:t>
            </a:r>
            <a:r>
              <a:rPr lang="en-GB" dirty="0" err="1">
                <a:solidFill>
                  <a:schemeClr val="tx2"/>
                </a:solidFill>
              </a:rPr>
              <a:t>eurozone</a:t>
            </a:r>
            <a:r>
              <a:rPr lang="en-GB" dirty="0">
                <a:solidFill>
                  <a:schemeClr val="tx2"/>
                </a:solidFill>
              </a:rPr>
              <a:t> since </a:t>
            </a:r>
            <a:r>
              <a:rPr lang="en-GB" dirty="0" smtClean="0">
                <a:solidFill>
                  <a:schemeClr val="tx2"/>
                </a:solidFill>
              </a:rPr>
              <a:t>01-01-2011</a:t>
            </a:r>
            <a:endParaRPr lang="en-GB" dirty="0">
              <a:solidFill>
                <a:schemeClr val="tx2"/>
              </a:solidFill>
            </a:endParaRPr>
          </a:p>
        </p:txBody>
      </p:sp>
      <p:pic>
        <p:nvPicPr>
          <p:cNvPr id="6" name="Picture 5"/>
          <p:cNvPicPr>
            <a:picLocks noChangeAspect="1"/>
          </p:cNvPicPr>
          <p:nvPr/>
        </p:nvPicPr>
        <p:blipFill>
          <a:blip r:embed="rId2"/>
          <a:stretch>
            <a:fillRect/>
          </a:stretch>
        </p:blipFill>
        <p:spPr>
          <a:xfrm>
            <a:off x="6467566" y="1298597"/>
            <a:ext cx="4505026" cy="2943225"/>
          </a:xfrm>
          <a:prstGeom prst="rect">
            <a:avLst/>
          </a:prstGeom>
        </p:spPr>
      </p:pic>
    </p:spTree>
    <p:extLst>
      <p:ext uri="{BB962C8B-B14F-4D97-AF65-F5344CB8AC3E}">
        <p14:creationId xmlns:p14="http://schemas.microsoft.com/office/powerpoint/2010/main" val="407212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did this country join </a:t>
            </a:r>
            <a:r>
              <a:rPr lang="en-US" dirty="0" smtClean="0"/>
              <a:t>to the </a:t>
            </a:r>
            <a:r>
              <a:rPr lang="en-US" dirty="0" err="1"/>
              <a:t>E</a:t>
            </a:r>
            <a:r>
              <a:rPr lang="en-US" dirty="0" err="1" smtClean="0"/>
              <a:t>urepean</a:t>
            </a:r>
            <a:r>
              <a:rPr lang="en-US" dirty="0" smtClean="0"/>
              <a:t> </a:t>
            </a:r>
            <a:r>
              <a:rPr lang="en-US" dirty="0"/>
              <a:t>Union? </a:t>
            </a:r>
            <a:endParaRPr lang="en-GB" sz="1200" dirty="0"/>
          </a:p>
        </p:txBody>
      </p:sp>
      <p:sp>
        <p:nvSpPr>
          <p:cNvPr id="3" name="Content Placeholder 2"/>
          <p:cNvSpPr>
            <a:spLocks noGrp="1"/>
          </p:cNvSpPr>
          <p:nvPr>
            <p:ph idx="1"/>
          </p:nvPr>
        </p:nvSpPr>
        <p:spPr>
          <a:xfrm>
            <a:off x="272012" y="2226962"/>
            <a:ext cx="5152603" cy="3880773"/>
          </a:xfrm>
        </p:spPr>
        <p:txBody>
          <a:bodyPr>
            <a:normAutofit/>
          </a:bodyPr>
          <a:lstStyle/>
          <a:p>
            <a:r>
              <a:rPr lang="en-GB" sz="2400" dirty="0" smtClean="0">
                <a:solidFill>
                  <a:schemeClr val="tx2"/>
                </a:solidFill>
              </a:rPr>
              <a:t>In </a:t>
            </a:r>
            <a:r>
              <a:rPr lang="en-GB" sz="2400" dirty="0">
                <a:solidFill>
                  <a:schemeClr val="tx2"/>
                </a:solidFill>
              </a:rPr>
              <a:t>2003 Estonian European Union membership referendum took place </a:t>
            </a:r>
            <a:r>
              <a:rPr lang="en-GB" sz="2400" dirty="0" smtClean="0">
                <a:solidFill>
                  <a:schemeClr val="tx2"/>
                </a:solidFill>
              </a:rPr>
              <a:t>on 14th September  of </a:t>
            </a:r>
            <a:r>
              <a:rPr lang="en-GB" sz="2400" dirty="0">
                <a:solidFill>
                  <a:schemeClr val="tx2"/>
                </a:solidFill>
              </a:rPr>
              <a:t>2003 to decide whether Estonia should join the European Union (EU). Just over two-thirds of voters voted Yes and Estonia joined the EU on </a:t>
            </a:r>
            <a:r>
              <a:rPr lang="en-GB" sz="2400" dirty="0" smtClean="0">
                <a:solidFill>
                  <a:schemeClr val="tx2"/>
                </a:solidFill>
              </a:rPr>
              <a:t> </a:t>
            </a:r>
            <a:r>
              <a:rPr lang="en-GB" sz="2400" dirty="0" smtClean="0">
                <a:solidFill>
                  <a:schemeClr val="tx2"/>
                </a:solidFill>
              </a:rPr>
              <a:t>01-05-</a:t>
            </a:r>
            <a:r>
              <a:rPr lang="en-GB" sz="2400" dirty="0" smtClean="0">
                <a:solidFill>
                  <a:schemeClr val="tx2"/>
                </a:solidFill>
              </a:rPr>
              <a:t>2004</a:t>
            </a:r>
            <a:r>
              <a:rPr lang="en-GB" sz="2400" dirty="0">
                <a:solidFill>
                  <a:schemeClr val="tx2"/>
                </a:solidFill>
              </a:rPr>
              <a:t>.</a:t>
            </a:r>
          </a:p>
        </p:txBody>
      </p:sp>
      <p:pic>
        <p:nvPicPr>
          <p:cNvPr id="4" name="Picture 3"/>
          <p:cNvPicPr>
            <a:picLocks noChangeAspect="1"/>
          </p:cNvPicPr>
          <p:nvPr/>
        </p:nvPicPr>
        <p:blipFill>
          <a:blip r:embed="rId2"/>
          <a:stretch>
            <a:fillRect/>
          </a:stretch>
        </p:blipFill>
        <p:spPr>
          <a:xfrm>
            <a:off x="5424615" y="2309178"/>
            <a:ext cx="3983545" cy="2906911"/>
          </a:xfrm>
          <a:prstGeom prst="rect">
            <a:avLst/>
          </a:prstGeom>
        </p:spPr>
      </p:pic>
    </p:spTree>
    <p:extLst>
      <p:ext uri="{BB962C8B-B14F-4D97-AF65-F5344CB8AC3E}">
        <p14:creationId xmlns:p14="http://schemas.microsoft.com/office/powerpoint/2010/main" val="10933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 OF ESTONIA</a:t>
            </a:r>
            <a:endParaRPr lang="en-GB" dirty="0"/>
          </a:p>
        </p:txBody>
      </p:sp>
      <p:pic>
        <p:nvPicPr>
          <p:cNvPr id="4" name="Content Placeholder 3"/>
          <p:cNvPicPr>
            <a:picLocks noGrp="1" noChangeAspect="1"/>
          </p:cNvPicPr>
          <p:nvPr>
            <p:ph idx="1"/>
          </p:nvPr>
        </p:nvPicPr>
        <p:blipFill>
          <a:blip r:embed="rId2"/>
          <a:stretch>
            <a:fillRect/>
          </a:stretch>
        </p:blipFill>
        <p:spPr>
          <a:xfrm>
            <a:off x="4616745" y="1556951"/>
            <a:ext cx="5306482" cy="3374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20294" y="1982585"/>
            <a:ext cx="4226011" cy="2308324"/>
          </a:xfrm>
          <a:prstGeom prst="rect">
            <a:avLst/>
          </a:prstGeom>
          <a:noFill/>
        </p:spPr>
        <p:txBody>
          <a:bodyPr wrap="square" rtlCol="0">
            <a:spAutoFit/>
          </a:bodyPr>
          <a:lstStyle/>
          <a:p>
            <a:r>
              <a:rPr lang="en-US" sz="2400" dirty="0" smtClean="0">
                <a:solidFill>
                  <a:srgbClr val="2C3C43"/>
                </a:solidFill>
              </a:rPr>
              <a:t>Estonia has three </a:t>
            </a:r>
            <a:r>
              <a:rPr lang="en-US" sz="2400" dirty="0" err="1" smtClean="0">
                <a:solidFill>
                  <a:srgbClr val="2C3C43"/>
                </a:solidFill>
              </a:rPr>
              <a:t>colours</a:t>
            </a:r>
            <a:r>
              <a:rPr lang="en-US" sz="2400" dirty="0" smtClean="0">
                <a:solidFill>
                  <a:srgbClr val="2C3C43"/>
                </a:solidFill>
              </a:rPr>
              <a:t>:</a:t>
            </a:r>
          </a:p>
          <a:p>
            <a:endParaRPr lang="en-US" sz="2400" dirty="0" smtClean="0">
              <a:solidFill>
                <a:srgbClr val="2C3C43"/>
              </a:solidFill>
            </a:endParaRPr>
          </a:p>
          <a:p>
            <a:r>
              <a:rPr lang="en-US" sz="2400" dirty="0" smtClean="0">
                <a:solidFill>
                  <a:srgbClr val="2C3C43"/>
                </a:solidFill>
              </a:rPr>
              <a:t>BLUE</a:t>
            </a:r>
            <a:r>
              <a:rPr lang="en-GB" sz="2400" dirty="0" smtClean="0">
                <a:solidFill>
                  <a:srgbClr val="2C3C43"/>
                </a:solidFill>
              </a:rPr>
              <a:t> FOR THE SKY</a:t>
            </a:r>
          </a:p>
          <a:p>
            <a:r>
              <a:rPr lang="en-US" sz="2400" dirty="0" smtClean="0">
                <a:solidFill>
                  <a:srgbClr val="2C3C43"/>
                </a:solidFill>
              </a:rPr>
              <a:t>THE COLOR BLACK SOIL</a:t>
            </a:r>
          </a:p>
          <a:p>
            <a:r>
              <a:rPr lang="en-US" sz="2400" dirty="0" smtClean="0">
                <a:solidFill>
                  <a:srgbClr val="2C3C43"/>
                </a:solidFill>
              </a:rPr>
              <a:t>WHITE SYMBOLIZES THE JOY OF THE PEOPLE</a:t>
            </a:r>
          </a:p>
        </p:txBody>
      </p:sp>
    </p:spTree>
    <p:extLst>
      <p:ext uri="{BB962C8B-B14F-4D97-AF65-F5344CB8AC3E}">
        <p14:creationId xmlns:p14="http://schemas.microsoft.com/office/powerpoint/2010/main" val="414431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63" y="498390"/>
            <a:ext cx="8596668" cy="1320800"/>
          </a:xfrm>
        </p:spPr>
        <p:txBody>
          <a:bodyPr>
            <a:normAutofit/>
          </a:bodyPr>
          <a:lstStyle/>
          <a:p>
            <a:r>
              <a:rPr lang="en-US" dirty="0" smtClean="0"/>
              <a:t>PRIMARY SECTOR</a:t>
            </a:r>
            <a:endParaRPr lang="en-GB" dirty="0">
              <a:solidFill>
                <a:schemeClr val="tx2"/>
              </a:solidFill>
            </a:endParaRPr>
          </a:p>
        </p:txBody>
      </p:sp>
      <p:sp>
        <p:nvSpPr>
          <p:cNvPr id="3" name="Content Placeholder 2"/>
          <p:cNvSpPr>
            <a:spLocks noGrp="1"/>
          </p:cNvSpPr>
          <p:nvPr>
            <p:ph idx="1"/>
          </p:nvPr>
        </p:nvSpPr>
        <p:spPr>
          <a:xfrm>
            <a:off x="504339" y="1942533"/>
            <a:ext cx="5229196" cy="4753738"/>
          </a:xfrm>
        </p:spPr>
        <p:txBody>
          <a:bodyPr>
            <a:normAutofit/>
          </a:bodyPr>
          <a:lstStyle/>
          <a:p>
            <a:r>
              <a:rPr lang="en-US" sz="2800" dirty="0" smtClean="0">
                <a:solidFill>
                  <a:srgbClr val="2C3C43"/>
                </a:solidFill>
              </a:rPr>
              <a:t>The primary sector in Estonia is the agriculture, the fishing, livestock and mining.</a:t>
            </a:r>
            <a:endParaRPr lang="en-US" sz="2400" dirty="0" smtClean="0">
              <a:solidFill>
                <a:srgbClr val="2C3C43"/>
              </a:solidFill>
            </a:endParaRPr>
          </a:p>
          <a:p>
            <a:r>
              <a:rPr lang="en-US" sz="2800" dirty="0">
                <a:solidFill>
                  <a:srgbClr val="2C3C43"/>
                </a:solidFill>
              </a:rPr>
              <a:t>Agriculture </a:t>
            </a:r>
            <a:r>
              <a:rPr lang="en-US" sz="2800" dirty="0" smtClean="0">
                <a:solidFill>
                  <a:srgbClr val="2C3C43"/>
                </a:solidFill>
              </a:rPr>
              <a:t>5.9%</a:t>
            </a:r>
          </a:p>
          <a:p>
            <a:r>
              <a:rPr lang="en-US" sz="2800" dirty="0" smtClean="0">
                <a:solidFill>
                  <a:srgbClr val="2C3C43"/>
                </a:solidFill>
              </a:rPr>
              <a:t>Meat, fish, potatoes export, fruits, </a:t>
            </a:r>
            <a:r>
              <a:rPr lang="en-US" sz="2800" dirty="0" smtClean="0">
                <a:solidFill>
                  <a:srgbClr val="2C3C43"/>
                </a:solidFill>
              </a:rPr>
              <a:t>vegetables.</a:t>
            </a:r>
            <a:endParaRPr lang="en-GB" sz="2800" dirty="0">
              <a:solidFill>
                <a:srgbClr val="2C3C43"/>
              </a:solidFill>
            </a:endParaRPr>
          </a:p>
        </p:txBody>
      </p:sp>
      <p:pic>
        <p:nvPicPr>
          <p:cNvPr id="4" name="Picture 3"/>
          <p:cNvPicPr>
            <a:picLocks noChangeAspect="1"/>
          </p:cNvPicPr>
          <p:nvPr/>
        </p:nvPicPr>
        <p:blipFill>
          <a:blip r:embed="rId2"/>
          <a:stretch>
            <a:fillRect/>
          </a:stretch>
        </p:blipFill>
        <p:spPr>
          <a:xfrm>
            <a:off x="6102220" y="2035969"/>
            <a:ext cx="3821177" cy="2862194"/>
          </a:xfrm>
          <a:prstGeom prst="rect">
            <a:avLst/>
          </a:prstGeom>
        </p:spPr>
      </p:pic>
    </p:spTree>
    <p:extLst>
      <p:ext uri="{BB962C8B-B14F-4D97-AF65-F5344CB8AC3E}">
        <p14:creationId xmlns:p14="http://schemas.microsoft.com/office/powerpoint/2010/main" val="425096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SECTOR</a:t>
            </a:r>
            <a:endParaRPr lang="en-GB" dirty="0"/>
          </a:p>
        </p:txBody>
      </p:sp>
      <p:sp>
        <p:nvSpPr>
          <p:cNvPr id="3" name="Content Placeholder 2"/>
          <p:cNvSpPr>
            <a:spLocks noGrp="1"/>
          </p:cNvSpPr>
          <p:nvPr>
            <p:ph idx="1"/>
          </p:nvPr>
        </p:nvSpPr>
        <p:spPr>
          <a:xfrm>
            <a:off x="479625" y="1930400"/>
            <a:ext cx="5229196" cy="4018708"/>
          </a:xfrm>
        </p:spPr>
        <p:txBody>
          <a:bodyPr>
            <a:normAutofit lnSpcReduction="10000"/>
          </a:bodyPr>
          <a:lstStyle/>
          <a:p>
            <a:r>
              <a:rPr lang="en-US" sz="2800" dirty="0" smtClean="0">
                <a:solidFill>
                  <a:srgbClr val="2C3C43"/>
                </a:solidFill>
              </a:rPr>
              <a:t>The secondary sector in Estonia is the building and the industry</a:t>
            </a:r>
            <a:r>
              <a:rPr lang="en-US" sz="2400" dirty="0" smtClean="0">
                <a:solidFill>
                  <a:srgbClr val="2C3C43"/>
                </a:solidFill>
              </a:rPr>
              <a:t>.</a:t>
            </a:r>
          </a:p>
          <a:p>
            <a:endParaRPr lang="en-US" sz="2400" dirty="0">
              <a:solidFill>
                <a:srgbClr val="2C3C43"/>
              </a:solidFill>
            </a:endParaRPr>
          </a:p>
          <a:p>
            <a:r>
              <a:rPr lang="en-US" sz="2800" dirty="0" smtClean="0">
                <a:solidFill>
                  <a:srgbClr val="2C3C43"/>
                </a:solidFill>
              </a:rPr>
              <a:t>Production</a:t>
            </a:r>
            <a:r>
              <a:rPr lang="en-US" sz="2800" dirty="0">
                <a:solidFill>
                  <a:srgbClr val="2C3C43"/>
                </a:solidFill>
              </a:rPr>
              <a:t>: shipyards </a:t>
            </a:r>
            <a:r>
              <a:rPr lang="en-US" sz="2800" dirty="0" smtClean="0">
                <a:solidFill>
                  <a:srgbClr val="2C3C43"/>
                </a:solidFill>
              </a:rPr>
              <a:t>phosphates, electric motors, cement, excavators, shoes, clothes, textiles…</a:t>
            </a:r>
          </a:p>
          <a:p>
            <a:r>
              <a:rPr lang="en-US" sz="2800" dirty="0">
                <a:solidFill>
                  <a:srgbClr val="2C3C43"/>
                </a:solidFill>
              </a:rPr>
              <a:t>Industry 29.2%</a:t>
            </a:r>
          </a:p>
          <a:p>
            <a:endParaRPr lang="en-US" dirty="0" smtClean="0">
              <a:solidFill>
                <a:schemeClr val="accent1">
                  <a:lumMod val="75000"/>
                </a:schemeClr>
              </a:solidFill>
            </a:endParaRPr>
          </a:p>
          <a:p>
            <a:endParaRPr lang="en-GB" dirty="0">
              <a:solidFill>
                <a:schemeClr val="accent1">
                  <a:lumMod val="75000"/>
                </a:schemeClr>
              </a:solidFill>
            </a:endParaRPr>
          </a:p>
        </p:txBody>
      </p:sp>
      <p:pic>
        <p:nvPicPr>
          <p:cNvPr id="5" name="Picture 4"/>
          <p:cNvPicPr>
            <a:picLocks noChangeAspect="1"/>
          </p:cNvPicPr>
          <p:nvPr/>
        </p:nvPicPr>
        <p:blipFill>
          <a:blip r:embed="rId2"/>
          <a:stretch>
            <a:fillRect/>
          </a:stretch>
        </p:blipFill>
        <p:spPr>
          <a:xfrm>
            <a:off x="5708821" y="2118356"/>
            <a:ext cx="4052303" cy="2979634"/>
          </a:xfrm>
          <a:prstGeom prst="rect">
            <a:avLst/>
          </a:prstGeom>
        </p:spPr>
      </p:pic>
    </p:spTree>
    <p:extLst>
      <p:ext uri="{BB962C8B-B14F-4D97-AF65-F5344CB8AC3E}">
        <p14:creationId xmlns:p14="http://schemas.microsoft.com/office/powerpoint/2010/main" val="58204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SECTOR</a:t>
            </a:r>
            <a:endParaRPr lang="en-GB" dirty="0"/>
          </a:p>
        </p:txBody>
      </p:sp>
      <p:sp>
        <p:nvSpPr>
          <p:cNvPr id="3" name="Content Placeholder 2"/>
          <p:cNvSpPr>
            <a:spLocks noGrp="1"/>
          </p:cNvSpPr>
          <p:nvPr>
            <p:ph idx="1"/>
          </p:nvPr>
        </p:nvSpPr>
        <p:spPr>
          <a:xfrm>
            <a:off x="331344" y="1408670"/>
            <a:ext cx="8596668" cy="4780973"/>
          </a:xfrm>
        </p:spPr>
        <p:txBody>
          <a:bodyPr/>
          <a:lstStyle/>
          <a:p>
            <a:pPr lvl="1"/>
            <a:r>
              <a:rPr lang="en-US" sz="2000" dirty="0" smtClean="0">
                <a:solidFill>
                  <a:srgbClr val="2C3C43"/>
                </a:solidFill>
              </a:rPr>
              <a:t>This sector is the sector of services for example the </a:t>
            </a:r>
            <a:r>
              <a:rPr lang="en-US" sz="2000" dirty="0" err="1" smtClean="0">
                <a:solidFill>
                  <a:srgbClr val="2C3C43"/>
                </a:solidFill>
              </a:rPr>
              <a:t>turism</a:t>
            </a:r>
            <a:r>
              <a:rPr lang="en-US" sz="2000" dirty="0" smtClean="0">
                <a:solidFill>
                  <a:srgbClr val="2C3C43"/>
                </a:solidFill>
              </a:rPr>
              <a:t>, transport and trade.</a:t>
            </a:r>
          </a:p>
          <a:p>
            <a:pPr lvl="1"/>
            <a:r>
              <a:rPr lang="en-US" sz="2400" dirty="0">
                <a:solidFill>
                  <a:srgbClr val="2C3C43"/>
                </a:solidFill>
              </a:rPr>
              <a:t>Services:64.9%</a:t>
            </a:r>
          </a:p>
          <a:p>
            <a:pPr lvl="1"/>
            <a:endParaRPr lang="en-US" dirty="0">
              <a:solidFill>
                <a:schemeClr val="accent1">
                  <a:lumMod val="75000"/>
                </a:schemeClr>
              </a:solidFill>
            </a:endParaRPr>
          </a:p>
          <a:p>
            <a:pPr marL="457200" lvl="1" indent="0">
              <a:buNone/>
            </a:pPr>
            <a:endParaRPr lang="en-US" dirty="0" smtClean="0">
              <a:solidFill>
                <a:schemeClr val="accent1">
                  <a:lumMod val="75000"/>
                </a:schemeClr>
              </a:solidFill>
            </a:endParaRPr>
          </a:p>
          <a:p>
            <a:pPr lvl="1"/>
            <a:endParaRPr lang="en-US" dirty="0" smtClean="0">
              <a:solidFill>
                <a:schemeClr val="accent1">
                  <a:lumMod val="75000"/>
                </a:schemeClr>
              </a:solidFill>
            </a:endParaRPr>
          </a:p>
          <a:p>
            <a:pPr lvl="1"/>
            <a:endParaRPr lang="en-GB"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569308" y="2636247"/>
            <a:ext cx="6439930" cy="3752078"/>
          </a:xfrm>
          <a:prstGeom prst="rect">
            <a:avLst/>
          </a:prstGeom>
        </p:spPr>
      </p:pic>
    </p:spTree>
    <p:extLst>
      <p:ext uri="{BB962C8B-B14F-4D97-AF65-F5344CB8AC3E}">
        <p14:creationId xmlns:p14="http://schemas.microsoft.com/office/powerpoint/2010/main" val="22606531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206</TotalTime>
  <Words>693</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ESTONIA</vt:lpstr>
      <vt:lpstr>PowerPoint Presentation</vt:lpstr>
      <vt:lpstr>ABOUT ESTONIA</vt:lpstr>
      <vt:lpstr>PowerPoint Presentation</vt:lpstr>
      <vt:lpstr>When did this country join to the Eurepean Union? </vt:lpstr>
      <vt:lpstr>FLAG OF ESTONIA</vt:lpstr>
      <vt:lpstr>PRIMARY SECTOR</vt:lpstr>
      <vt:lpstr>SECONDARY SECTOR</vt:lpstr>
      <vt:lpstr>TERTIARY SECTOR</vt:lpstr>
      <vt:lpstr>CLIMATE OF ESTONIA</vt:lpstr>
      <vt:lpstr>MUSIC</vt:lpstr>
      <vt:lpstr>KANNEL</vt:lpstr>
      <vt:lpstr>LITERATURE</vt:lpstr>
      <vt:lpstr>FOOD</vt:lpstr>
      <vt:lpstr>PLACES TO VISIT</vt:lpstr>
      <vt:lpstr>VIDEO OF TALLIN</vt:lpstr>
      <vt:lpstr>PowerPoint Presentation</vt:lpstr>
      <vt:lpstr>KADRIORG PALACE</vt:lpstr>
      <vt:lpstr>BIBLIOGRAPHY/SOURCES</vt:lpstr>
      <vt:lpstr>THE END. THANK YOU</vt:lpstr>
    </vt:vector>
  </TitlesOfParts>
  <Company>Fingal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ESTONIA</dc:title>
  <dc:creator>1st year</dc:creator>
  <cp:lastModifiedBy>1st year </cp:lastModifiedBy>
  <cp:revision>21</cp:revision>
  <dcterms:created xsi:type="dcterms:W3CDTF">2015-10-01T09:19:10Z</dcterms:created>
  <dcterms:modified xsi:type="dcterms:W3CDTF">2015-10-22T09:03:51Z</dcterms:modified>
</cp:coreProperties>
</file>