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7"/>
  </p:notes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4" autoAdjust="0"/>
    <p:restoredTop sz="94660"/>
  </p:normalViewPr>
  <p:slideViewPr>
    <p:cSldViewPr snapToGrid="0">
      <p:cViewPr varScale="1">
        <p:scale>
          <a:sx n="71" d="100"/>
          <a:sy n="71" d="100"/>
        </p:scale>
        <p:origin x="66" y="7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15D6C5-1F6C-4E4F-B736-57F2100D45B9}" type="datetimeFigureOut">
              <a:rPr lang="en-US"/>
              <a:t>4/21/2016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28DE93-C19C-4FB7-978D-EF734415FC1B}" type="slidenum">
              <a:rPr lang="en-US"/>
              <a:t>‹#›</a:t>
            </a:fld>
            <a:endParaRPr lang="en-US"/>
          </a:p>
        </p:txBody>
      </p:sp>
    </p:spTree>
    <p:extLst>
      <p:ext uri="{BB962C8B-B14F-4D97-AF65-F5344CB8AC3E}">
        <p14:creationId xmlns:p14="http://schemas.microsoft.com/office/powerpoint/2010/main" val="703314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28DE93-C19C-4FB7-978D-EF734415FC1B}" type="slidenum">
              <a:rPr lang="en-US"/>
              <a:t>1</a:t>
            </a:fld>
            <a:endParaRPr lang="en-US"/>
          </a:p>
        </p:txBody>
      </p:sp>
    </p:spTree>
    <p:extLst>
      <p:ext uri="{BB962C8B-B14F-4D97-AF65-F5344CB8AC3E}">
        <p14:creationId xmlns:p14="http://schemas.microsoft.com/office/powerpoint/2010/main" val="640057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28DE93-C19C-4FB7-978D-EF734415FC1B}" type="slidenum">
              <a:rPr lang="en-US"/>
              <a:t>2</a:t>
            </a:fld>
            <a:endParaRPr lang="en-US"/>
          </a:p>
        </p:txBody>
      </p:sp>
    </p:spTree>
    <p:extLst>
      <p:ext uri="{BB962C8B-B14F-4D97-AF65-F5344CB8AC3E}">
        <p14:creationId xmlns:p14="http://schemas.microsoft.com/office/powerpoint/2010/main" val="3199915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28DE93-C19C-4FB7-978D-EF734415FC1B}" type="slidenum">
              <a:rPr lang="en-US"/>
              <a:t>3</a:t>
            </a:fld>
            <a:endParaRPr lang="en-US"/>
          </a:p>
        </p:txBody>
      </p:sp>
    </p:spTree>
    <p:extLst>
      <p:ext uri="{BB962C8B-B14F-4D97-AF65-F5344CB8AC3E}">
        <p14:creationId xmlns:p14="http://schemas.microsoft.com/office/powerpoint/2010/main" val="1039308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28DE93-C19C-4FB7-978D-EF734415FC1B}" type="slidenum">
              <a:rPr lang="en-US"/>
              <a:t>4</a:t>
            </a:fld>
            <a:endParaRPr lang="en-US"/>
          </a:p>
        </p:txBody>
      </p:sp>
    </p:spTree>
    <p:extLst>
      <p:ext uri="{BB962C8B-B14F-4D97-AF65-F5344CB8AC3E}">
        <p14:creationId xmlns:p14="http://schemas.microsoft.com/office/powerpoint/2010/main" val="3412397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28DE93-C19C-4FB7-978D-EF734415FC1B}" type="slidenum">
              <a:rPr lang="en-US"/>
              <a:t>5</a:t>
            </a:fld>
            <a:endParaRPr lang="en-US"/>
          </a:p>
        </p:txBody>
      </p:sp>
    </p:spTree>
    <p:extLst>
      <p:ext uri="{BB962C8B-B14F-4D97-AF65-F5344CB8AC3E}">
        <p14:creationId xmlns:p14="http://schemas.microsoft.com/office/powerpoint/2010/main" val="2185988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4/21/2016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479425"/>
            <a:ext cx="10093441" cy="2262188"/>
          </a:xfrm>
        </p:spPr>
        <p:txBody>
          <a:bodyPr/>
          <a:lstStyle/>
          <a:p>
            <a:r>
              <a:rPr lang="en-US" sz="4000" dirty="0"/>
              <a:t>Monastery of San Lorenzo de El Escorial</a:t>
            </a:r>
          </a:p>
        </p:txBody>
      </p:sp>
      <p:pic>
        <p:nvPicPr>
          <p:cNvPr id="4" name="Picture 3"/>
          <p:cNvPicPr>
            <a:picLocks noChangeAspect="1"/>
          </p:cNvPicPr>
          <p:nvPr/>
        </p:nvPicPr>
        <p:blipFill>
          <a:blip r:embed="rId3"/>
          <a:stretch>
            <a:fillRect/>
          </a:stretch>
        </p:blipFill>
        <p:spPr>
          <a:xfrm>
            <a:off x="2073275" y="2408550"/>
            <a:ext cx="4110787" cy="3087375"/>
          </a:xfrm>
          <a:prstGeom prst="rect">
            <a:avLst/>
          </a:prstGeom>
        </p:spPr>
      </p:pic>
      <p:pic>
        <p:nvPicPr>
          <p:cNvPr id="5" name="Picture 4"/>
          <p:cNvPicPr>
            <a:picLocks noChangeAspect="1"/>
          </p:cNvPicPr>
          <p:nvPr/>
        </p:nvPicPr>
        <p:blipFill>
          <a:blip r:embed="rId4"/>
          <a:srcRect l="-98" t="4017" r="98" b="-17"/>
          <a:stretch>
            <a:fillRect/>
          </a:stretch>
        </p:blipFill>
        <p:spPr>
          <a:xfrm>
            <a:off x="6596063" y="2405727"/>
            <a:ext cx="4781805" cy="3055330"/>
          </a:xfrm>
          <a:prstGeom prst="rect">
            <a:avLst/>
          </a:prstGeom>
        </p:spPr>
      </p:pic>
      <p:sp>
        <p:nvSpPr>
          <p:cNvPr id="7" name="Subtitle 6"/>
          <p:cNvSpPr>
            <a:spLocks noGrp="1"/>
          </p:cNvSpPr>
          <p:nvPr>
            <p:ph type="subTitle" idx="1"/>
          </p:nvPr>
        </p:nvSpPr>
        <p:spPr>
          <a:xfrm>
            <a:off x="9439862" y="6026250"/>
            <a:ext cx="2574384" cy="617674"/>
          </a:xfrm>
        </p:spPr>
        <p:txBody>
          <a:bodyPr/>
          <a:lstStyle/>
          <a:p>
            <a:r>
              <a:rPr lang="en-US" dirty="0"/>
              <a:t>Gabriela </a:t>
            </a:r>
            <a:r>
              <a:rPr lang="en-US" dirty="0" err="1"/>
              <a:t>Cea</a:t>
            </a:r>
            <a:r>
              <a:rPr lang="en-US" dirty="0"/>
              <a:t> </a:t>
            </a:r>
          </a:p>
        </p:txBody>
      </p:sp>
    </p:spTree>
    <p:extLst>
      <p:ext uri="{BB962C8B-B14F-4D97-AF65-F5344CB8AC3E}">
        <p14:creationId xmlns:p14="http://schemas.microsoft.com/office/powerpoint/2010/main" val="3622625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0-#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views</a:t>
            </a:r>
          </a:p>
        </p:txBody>
      </p:sp>
      <p:pic>
        <p:nvPicPr>
          <p:cNvPr id="5" name="Content Placeholder 4"/>
          <p:cNvPicPr>
            <a:picLocks noGrp="1" noChangeAspect="1"/>
          </p:cNvPicPr>
          <p:nvPr>
            <p:ph idx="1"/>
          </p:nvPr>
        </p:nvPicPr>
        <p:blipFill>
          <a:blip r:embed="rId3"/>
          <a:stretch>
            <a:fillRect/>
          </a:stretch>
        </p:blipFill>
        <p:spPr>
          <a:xfrm>
            <a:off x="8214182" y="2637918"/>
            <a:ext cx="3810000" cy="2162175"/>
          </a:xfrm>
        </p:spPr>
      </p:pic>
      <p:pic>
        <p:nvPicPr>
          <p:cNvPr id="4" name="Picture 3"/>
          <p:cNvPicPr>
            <a:picLocks noChangeAspect="1"/>
          </p:cNvPicPr>
          <p:nvPr/>
        </p:nvPicPr>
        <p:blipFill>
          <a:blip r:embed="rId4"/>
          <a:stretch>
            <a:fillRect/>
          </a:stretch>
        </p:blipFill>
        <p:spPr>
          <a:xfrm>
            <a:off x="720095" y="2303079"/>
            <a:ext cx="3742906" cy="2497364"/>
          </a:xfrm>
          <a:prstGeom prst="rect">
            <a:avLst/>
          </a:prstGeom>
        </p:spPr>
      </p:pic>
      <p:pic>
        <p:nvPicPr>
          <p:cNvPr id="6" name="Picture 5"/>
          <p:cNvPicPr>
            <a:picLocks noChangeAspect="1"/>
          </p:cNvPicPr>
          <p:nvPr/>
        </p:nvPicPr>
        <p:blipFill>
          <a:blip r:embed="rId5"/>
          <a:stretch>
            <a:fillRect/>
          </a:stretch>
        </p:blipFill>
        <p:spPr>
          <a:xfrm>
            <a:off x="4981323" y="2774423"/>
            <a:ext cx="2743200" cy="1991032"/>
          </a:xfrm>
          <a:prstGeom prst="rect">
            <a:avLst/>
          </a:prstGeom>
        </p:spPr>
      </p:pic>
      <p:sp>
        <p:nvSpPr>
          <p:cNvPr id="7" name="TextBox 6"/>
          <p:cNvSpPr txBox="1"/>
          <p:nvPr/>
        </p:nvSpPr>
        <p:spPr>
          <a:xfrm>
            <a:off x="1109366" y="1779031"/>
            <a:ext cx="2743200" cy="369332"/>
          </a:xfrm>
          <a:prstGeom prst="rect">
            <a:avLst/>
          </a:prstGeom>
        </p:spPr>
        <p:style>
          <a:lnRef idx="2">
            <a:schemeClr val="accent5"/>
          </a:lnRef>
          <a:fillRef idx="1">
            <a:schemeClr val="lt1"/>
          </a:fillRef>
          <a:effectRef idx="0">
            <a:schemeClr val="accent5"/>
          </a:effectRef>
          <a:fontRef idx="minor">
            <a:schemeClr val="dk1"/>
          </a:fontRef>
        </p:style>
        <p:txBody>
          <a:bodyPr rtlCol="0">
            <a:spAutoFit/>
          </a:bodyPr>
          <a:lstStyle/>
          <a:p>
            <a:pPr algn="ctr"/>
            <a:r>
              <a:rPr lang="en-US" dirty="0"/>
              <a:t>By plane</a:t>
            </a:r>
          </a:p>
        </p:txBody>
      </p:sp>
      <p:sp>
        <p:nvSpPr>
          <p:cNvPr id="8" name="TextBox 7"/>
          <p:cNvSpPr txBox="1"/>
          <p:nvPr/>
        </p:nvSpPr>
        <p:spPr>
          <a:xfrm>
            <a:off x="5092949" y="2185349"/>
            <a:ext cx="2519362"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nchor="t">
            <a:spAutoFit/>
          </a:bodyPr>
          <a:lstStyle/>
          <a:p>
            <a:pPr algn="ctr"/>
            <a:r>
              <a:rPr lang="en-US" dirty="0"/>
              <a:t>In front</a:t>
            </a:r>
          </a:p>
        </p:txBody>
      </p:sp>
      <p:sp>
        <p:nvSpPr>
          <p:cNvPr id="9" name="TextBox 8"/>
          <p:cNvSpPr txBox="1"/>
          <p:nvPr/>
        </p:nvSpPr>
        <p:spPr>
          <a:xfrm>
            <a:off x="8509754" y="2055044"/>
            <a:ext cx="2743200" cy="369332"/>
          </a:xfrm>
          <a:prstGeom prst="rect">
            <a:avLst/>
          </a:prstGeom>
        </p:spPr>
        <p:style>
          <a:lnRef idx="2">
            <a:schemeClr val="accent5"/>
          </a:lnRef>
          <a:fillRef idx="1">
            <a:schemeClr val="lt1"/>
          </a:fillRef>
          <a:effectRef idx="0">
            <a:schemeClr val="accent5"/>
          </a:effectRef>
          <a:fontRef idx="minor">
            <a:schemeClr val="dk1"/>
          </a:fontRef>
        </p:style>
        <p:txBody>
          <a:bodyPr rtlCol="0">
            <a:spAutoFit/>
          </a:bodyPr>
          <a:lstStyle/>
          <a:p>
            <a:pPr algn="ctr"/>
            <a:r>
              <a:rPr lang="en-US" dirty="0"/>
              <a:t>In one side </a:t>
            </a:r>
          </a:p>
        </p:txBody>
      </p:sp>
      <p:sp>
        <p:nvSpPr>
          <p:cNvPr id="3" name="TextBox 2"/>
          <p:cNvSpPr txBox="1"/>
          <p:nvPr/>
        </p:nvSpPr>
        <p:spPr>
          <a:xfrm>
            <a:off x="1243331" y="5493176"/>
            <a:ext cx="9787154" cy="400110"/>
          </a:xfrm>
          <a:prstGeom prst="rect">
            <a:avLst/>
          </a:prstGeom>
        </p:spPr>
        <p:txBody>
          <a:bodyPr rtlCol="0">
            <a:spAutoFit/>
          </a:bodyPr>
          <a:lstStyle/>
          <a:p>
            <a:pPr marL="285750" indent="-285750" algn="ctr">
              <a:buFont typeface="Arial" panose="020B0604020202020204" pitchFamily="34" charset="0"/>
              <a:buChar char="•"/>
            </a:pPr>
            <a:r>
              <a:rPr lang="en-US" sz="2000" dirty="0">
                <a:solidFill>
                  <a:srgbClr val="404040"/>
                </a:solidFill>
                <a:latin typeface="Arial" charset="0"/>
              </a:rPr>
              <a:t>If you want to see all the rooms in the house, you have to travel 18 kilometers.</a:t>
            </a:r>
            <a:r>
              <a:rPr lang="en-US" dirty="0">
                <a:latin typeface="Arial" charset="0"/>
              </a:rPr>
              <a:t> </a:t>
            </a:r>
          </a:p>
        </p:txBody>
      </p:sp>
    </p:spTree>
    <p:extLst>
      <p:ext uri="{BB962C8B-B14F-4D97-AF65-F5344CB8AC3E}">
        <p14:creationId xmlns:p14="http://schemas.microsoft.com/office/powerpoint/2010/main" val="164334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a:rPr>
              <a:t>What is it? </a:t>
            </a:r>
          </a:p>
        </p:txBody>
      </p:sp>
      <p:sp>
        <p:nvSpPr>
          <p:cNvPr id="3" name="Content Placeholder 2"/>
          <p:cNvSpPr>
            <a:spLocks noGrp="1"/>
          </p:cNvSpPr>
          <p:nvPr>
            <p:ph idx="1"/>
          </p:nvPr>
        </p:nvSpPr>
        <p:spPr>
          <a:xfrm>
            <a:off x="2527300" y="1749425"/>
            <a:ext cx="8915400" cy="4267268"/>
          </a:xfrm>
        </p:spPr>
        <p:txBody>
          <a:bodyPr vert="horz" lIns="91440" tIns="45720" rIns="91440" bIns="45720" rtlCol="0" anchor="t">
            <a:normAutofit/>
          </a:bodyPr>
          <a:lstStyle/>
          <a:p>
            <a:r>
              <a:rPr lang="en" dirty="0">
                <a:solidFill>
                  <a:srgbClr val="212121"/>
                </a:solidFill>
                <a:latin typeface="Arial" charset="0"/>
              </a:rPr>
              <a:t>It is a complex that includes a royal palace, a basilica, a cemetery, a library and a monastery. It is located in the town of San Lorenzo de El Escorial in Madrid, Spain, and was built between 1563 and 1584.</a:t>
            </a:r>
          </a:p>
          <a:p>
            <a:endParaRPr lang="en" dirty="0">
              <a:solidFill>
                <a:srgbClr val="212121"/>
              </a:solidFill>
              <a:latin typeface="Arial" charset="0"/>
            </a:endParaRPr>
          </a:p>
          <a:p>
            <a:endParaRPr lang="en" dirty="0">
              <a:solidFill>
                <a:srgbClr val="212121"/>
              </a:solidFill>
              <a:latin typeface="Arial" charset="0"/>
            </a:endParaRPr>
          </a:p>
          <a:p>
            <a:endParaRPr lang="en" dirty="0">
              <a:solidFill>
                <a:srgbClr val="212121"/>
              </a:solidFill>
              <a:latin typeface="Arial" charset="0"/>
            </a:endParaRPr>
          </a:p>
          <a:p>
            <a:r>
              <a:rPr lang="en-US" dirty="0">
                <a:solidFill>
                  <a:srgbClr val="000000"/>
                </a:solidFill>
                <a:latin typeface="Arial" charset="0"/>
              </a:rPr>
              <a:t>The exorbitant price of building the Monastery, "the eighth wonder of the world" The most conservative estimates placed the figure at 6.5 million ducats, over revenues of </a:t>
            </a:r>
            <a:r>
              <a:rPr lang="en-US" dirty="0" err="1">
                <a:solidFill>
                  <a:srgbClr val="000000"/>
                </a:solidFill>
                <a:latin typeface="Arial" charset="0"/>
              </a:rPr>
              <a:t>Castilla</a:t>
            </a:r>
            <a:r>
              <a:rPr lang="en-US" dirty="0">
                <a:solidFill>
                  <a:srgbClr val="000000"/>
                </a:solidFill>
                <a:latin typeface="Arial" charset="0"/>
              </a:rPr>
              <a:t> for a year.</a:t>
            </a:r>
            <a:endParaRPr lang="en" dirty="0">
              <a:solidFill>
                <a:srgbClr val="000000"/>
              </a:solidFill>
              <a:latin typeface="Arial" charset="0"/>
            </a:endParaRPr>
          </a:p>
          <a:p>
            <a:r>
              <a:rPr lang="en-US" dirty="0">
                <a:solidFill>
                  <a:srgbClr val="000000"/>
                </a:solidFill>
                <a:latin typeface="Arial" charset="0"/>
              </a:rPr>
              <a:t>The cost gold today of the monastery equivalent to more than 585 million euros.</a:t>
            </a:r>
            <a:r>
              <a:rPr lang="en" dirty="0">
                <a:solidFill>
                  <a:srgbClr val="000000"/>
                </a:solidFill>
                <a:latin typeface="Arial" charset="0"/>
              </a:rPr>
              <a:t> </a:t>
            </a:r>
          </a:p>
          <a:p>
            <a:endParaRPr lang="en-US" dirty="0">
              <a:solidFill>
                <a:srgbClr val="252525"/>
              </a:solidFill>
              <a:latin typeface="Century Gothic" charset="0"/>
            </a:endParaRPr>
          </a:p>
          <a:p>
            <a:endParaRPr lang="en-US" dirty="0"/>
          </a:p>
          <a:p>
            <a:endParaRPr lang="en" dirty="0"/>
          </a:p>
        </p:txBody>
      </p:sp>
      <p:sp>
        <p:nvSpPr>
          <p:cNvPr id="4" name="TextBox 3"/>
          <p:cNvSpPr txBox="1"/>
          <p:nvPr/>
        </p:nvSpPr>
        <p:spPr>
          <a:xfrm>
            <a:off x="1942907" y="3050677"/>
            <a:ext cx="4490417" cy="584775"/>
          </a:xfrm>
          <a:prstGeom prst="rect">
            <a:avLst/>
          </a:prstGeom>
        </p:spPr>
        <p:txBody>
          <a:bodyPr rtlCol="0">
            <a:spAutoFit/>
          </a:bodyPr>
          <a:lstStyle/>
          <a:p>
            <a:pPr algn="ctr"/>
            <a:r>
              <a:rPr lang="en-US" sz="3200" dirty="0">
                <a:latin typeface="Arial"/>
              </a:rPr>
              <a:t>How much cost?</a:t>
            </a:r>
          </a:p>
        </p:txBody>
      </p:sp>
    </p:spTree>
    <p:extLst>
      <p:ext uri="{BB962C8B-B14F-4D97-AF65-F5344CB8AC3E}">
        <p14:creationId xmlns:p14="http://schemas.microsoft.com/office/powerpoint/2010/main" val="3017335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7697" y="785037"/>
            <a:ext cx="8910637" cy="835466"/>
          </a:xfrm>
        </p:spPr>
        <p:txBody>
          <a:bodyPr/>
          <a:lstStyle/>
          <a:p>
            <a:r>
              <a:rPr lang="en-US" dirty="0">
                <a:latin typeface="Arial"/>
              </a:rPr>
              <a:t>How long it takes to build?</a:t>
            </a:r>
          </a:p>
        </p:txBody>
      </p:sp>
      <p:sp>
        <p:nvSpPr>
          <p:cNvPr id="3" name="Content Placeholder 2"/>
          <p:cNvSpPr>
            <a:spLocks noGrp="1"/>
          </p:cNvSpPr>
          <p:nvPr>
            <p:ph idx="1"/>
          </p:nvPr>
        </p:nvSpPr>
        <p:spPr>
          <a:xfrm>
            <a:off x="1846385" y="1540390"/>
            <a:ext cx="8915400" cy="4731254"/>
          </a:xfrm>
        </p:spPr>
        <p:txBody>
          <a:bodyPr vert="horz" lIns="91440" tIns="45720" rIns="91440" bIns="45720" rtlCol="0" anchor="t">
            <a:normAutofit/>
          </a:bodyPr>
          <a:lstStyle/>
          <a:p>
            <a:endParaRPr lang="en-US" dirty="0">
              <a:latin typeface="Arial"/>
            </a:endParaRPr>
          </a:p>
          <a:p>
            <a:r>
              <a:rPr lang="en-US" dirty="0">
                <a:latin typeface="Arial"/>
              </a:rPr>
              <a:t>Felipe II achieved the most striking visual feature of the building, uniformity</a:t>
            </a:r>
          </a:p>
          <a:p>
            <a:r>
              <a:rPr lang="en-US" dirty="0">
                <a:latin typeface="Arial" charset="0"/>
              </a:rPr>
              <a:t>He promoted the creation of a dozen large buildings throughout Spain.</a:t>
            </a:r>
          </a:p>
          <a:p>
            <a:r>
              <a:rPr lang="en-US" dirty="0">
                <a:latin typeface="Arial" charset="0"/>
              </a:rPr>
              <a:t>After 21 years, the works officially ended in September 1584 with the opening of the basilica, although they were extended for ten years in other rooms, so it took 35 years to complete the building.</a:t>
            </a:r>
          </a:p>
          <a:p>
            <a:endParaRPr lang="en-US" dirty="0">
              <a:latin typeface="Arial" charset="0"/>
            </a:endParaRPr>
          </a:p>
          <a:p>
            <a:r>
              <a:rPr lang="en-US" dirty="0">
                <a:latin typeface="Arial" charset="0"/>
              </a:rPr>
              <a:t>Juan de Herrera was the designer and is built                                                            with </a:t>
            </a:r>
            <a:r>
              <a:rPr lang="en-US" dirty="0">
                <a:solidFill>
                  <a:srgbClr val="212121"/>
                </a:solidFill>
                <a:latin typeface="Arial" charset="0"/>
              </a:rPr>
              <a:t>granite stone</a:t>
            </a:r>
            <a:br>
              <a:rPr lang="en-US" dirty="0">
                <a:latin typeface="Arial" charset="0"/>
              </a:rPr>
            </a:br>
            <a:endParaRPr lang="en-US" dirty="0">
              <a:latin typeface="Arial" charset="0"/>
            </a:endParaRPr>
          </a:p>
          <a:p>
            <a:endParaRPr lang="en-US" dirty="0">
              <a:latin typeface="Arial" charset="0"/>
            </a:endParaRPr>
          </a:p>
          <a:p>
            <a:endParaRPr lang="en-US" dirty="0">
              <a:latin typeface="Arial" charset="0"/>
            </a:endParaRPr>
          </a:p>
          <a:p>
            <a:endParaRPr lang="en-US" dirty="0">
              <a:latin typeface="Arial" charset="0"/>
            </a:endParaRPr>
          </a:p>
          <a:p>
            <a:endParaRPr lang="en-US" dirty="0">
              <a:latin typeface="Arial" charset="0"/>
            </a:endParaRPr>
          </a:p>
          <a:p>
            <a:endParaRPr lang="en-US" dirty="0">
              <a:latin typeface="Arial" charset="0"/>
            </a:endParaRPr>
          </a:p>
          <a:p>
            <a:endParaRPr lang="en-US" dirty="0">
              <a:latin typeface="Arial" charset="0"/>
            </a:endParaRPr>
          </a:p>
        </p:txBody>
      </p:sp>
      <p:pic>
        <p:nvPicPr>
          <p:cNvPr id="4" name="Picture 3"/>
          <p:cNvPicPr>
            <a:picLocks noChangeAspect="1"/>
          </p:cNvPicPr>
          <p:nvPr/>
        </p:nvPicPr>
        <p:blipFill>
          <a:blip r:embed="rId3"/>
          <a:stretch>
            <a:fillRect/>
          </a:stretch>
        </p:blipFill>
        <p:spPr>
          <a:xfrm>
            <a:off x="7117170" y="3902865"/>
            <a:ext cx="3887385" cy="2574876"/>
          </a:xfrm>
          <a:prstGeom prst="rect">
            <a:avLst/>
          </a:prstGeom>
        </p:spPr>
      </p:pic>
    </p:spTree>
    <p:extLst>
      <p:ext uri="{BB962C8B-B14F-4D97-AF65-F5344CB8AC3E}">
        <p14:creationId xmlns:p14="http://schemas.microsoft.com/office/powerpoint/2010/main" val="540247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1511" y="599352"/>
            <a:ext cx="8911687" cy="1280890"/>
          </a:xfrm>
        </p:spPr>
        <p:txBody>
          <a:bodyPr/>
          <a:lstStyle/>
          <a:p>
            <a:r>
              <a:rPr lang="en-US" dirty="0"/>
              <a:t>Inside the </a:t>
            </a:r>
            <a:r>
              <a:rPr lang="en-US"/>
              <a:t>basilica </a:t>
            </a:r>
            <a:endParaRPr lang="en-US" dirty="0"/>
          </a:p>
        </p:txBody>
      </p:sp>
      <p:pic>
        <p:nvPicPr>
          <p:cNvPr id="4" name="Picture 3"/>
          <p:cNvPicPr>
            <a:picLocks noChangeAspect="1"/>
          </p:cNvPicPr>
          <p:nvPr/>
        </p:nvPicPr>
        <p:blipFill>
          <a:blip r:embed="rId3"/>
          <a:stretch>
            <a:fillRect/>
          </a:stretch>
        </p:blipFill>
        <p:spPr>
          <a:xfrm>
            <a:off x="1407481" y="2459492"/>
            <a:ext cx="2656455" cy="3534032"/>
          </a:xfrm>
          <a:prstGeom prst="rect">
            <a:avLst/>
          </a:prstGeom>
        </p:spPr>
      </p:pic>
      <p:pic>
        <p:nvPicPr>
          <p:cNvPr id="5" name="Picture 4"/>
          <p:cNvPicPr>
            <a:picLocks noChangeAspect="1"/>
          </p:cNvPicPr>
          <p:nvPr/>
        </p:nvPicPr>
        <p:blipFill>
          <a:blip r:embed="rId4"/>
          <a:srcRect l="-44" t="-163" r="44" b="3629"/>
          <a:stretch>
            <a:fillRect/>
          </a:stretch>
        </p:blipFill>
        <p:spPr>
          <a:xfrm>
            <a:off x="4730941" y="1876701"/>
            <a:ext cx="2804782" cy="3616522"/>
          </a:xfrm>
          <a:prstGeom prst="rect">
            <a:avLst/>
          </a:prstGeom>
        </p:spPr>
      </p:pic>
      <p:pic>
        <p:nvPicPr>
          <p:cNvPr id="6" name="Picture 5"/>
          <p:cNvPicPr>
            <a:picLocks noChangeAspect="1"/>
          </p:cNvPicPr>
          <p:nvPr/>
        </p:nvPicPr>
        <p:blipFill>
          <a:blip r:embed="rId5"/>
          <a:stretch>
            <a:fillRect/>
          </a:stretch>
        </p:blipFill>
        <p:spPr>
          <a:xfrm>
            <a:off x="8122830" y="1027199"/>
            <a:ext cx="2910295" cy="2166851"/>
          </a:xfrm>
          <a:prstGeom prst="rect">
            <a:avLst/>
          </a:prstGeom>
        </p:spPr>
      </p:pic>
      <p:pic>
        <p:nvPicPr>
          <p:cNvPr id="7" name="Picture 6"/>
          <p:cNvPicPr>
            <a:picLocks noChangeAspect="1"/>
          </p:cNvPicPr>
          <p:nvPr/>
        </p:nvPicPr>
        <p:blipFill>
          <a:blip r:embed="rId6"/>
          <a:stretch>
            <a:fillRect/>
          </a:stretch>
        </p:blipFill>
        <p:spPr>
          <a:xfrm>
            <a:off x="8396140" y="3451809"/>
            <a:ext cx="2371643" cy="3081127"/>
          </a:xfrm>
          <a:prstGeom prst="rect">
            <a:avLst/>
          </a:prstGeom>
        </p:spPr>
      </p:pic>
    </p:spTree>
    <p:extLst>
      <p:ext uri="{BB962C8B-B14F-4D97-AF65-F5344CB8AC3E}">
        <p14:creationId xmlns:p14="http://schemas.microsoft.com/office/powerpoint/2010/main" val="961355413"/>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0</TotalTime>
  <Words>0</Words>
  <Application>Microsoft Office PowerPoint</Application>
  <PresentationFormat>Widescreen</PresentationFormat>
  <Paragraphs>0</Paragraphs>
  <Slides>5</Slides>
  <Notes>5</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Wisp</vt:lpstr>
      <vt:lpstr>Monastery of San Lorenzo de El Escorial</vt:lpstr>
      <vt:lpstr>The views</vt:lpstr>
      <vt:lpstr>What is it? </vt:lpstr>
      <vt:lpstr>How long it takes to build?</vt:lpstr>
      <vt:lpstr>Inside the basilica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dc:creator>
  <cp:lastModifiedBy> </cp:lastModifiedBy>
  <cp:revision>13</cp:revision>
  <dcterms:created xsi:type="dcterms:W3CDTF">2014-09-12T02:13:59Z</dcterms:created>
  <dcterms:modified xsi:type="dcterms:W3CDTF">2016-04-21T11:00:57Z</dcterms:modified>
</cp:coreProperties>
</file>