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61" r:id="rId5"/>
    <p:sldId id="259" r:id="rId6"/>
    <p:sldId id="262" r:id="rId7"/>
    <p:sldId id="266" r:id="rId8"/>
    <p:sldId id="264"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8D52A-73BE-41F3-856E-6A7394D9F472}" type="datetimeFigureOut">
              <a:rPr lang="en-US"/>
              <a:t>3/16/2016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42477-5105-469C-BFFC-86BCA6FF3D12}" type="slidenum">
              <a:rPr lang="en-US"/>
              <a:t>‹#›</a:t>
            </a:fld>
            <a:endParaRPr lang="en-US"/>
          </a:p>
        </p:txBody>
      </p:sp>
    </p:spTree>
    <p:extLst>
      <p:ext uri="{BB962C8B-B14F-4D97-AF65-F5344CB8AC3E}">
        <p14:creationId xmlns:p14="http://schemas.microsoft.com/office/powerpoint/2010/main" val="146213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1</a:t>
            </a:fld>
            <a:endParaRPr lang="en-US"/>
          </a:p>
        </p:txBody>
      </p:sp>
    </p:spTree>
    <p:extLst>
      <p:ext uri="{BB962C8B-B14F-4D97-AF65-F5344CB8AC3E}">
        <p14:creationId xmlns:p14="http://schemas.microsoft.com/office/powerpoint/2010/main" val="225758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a:t>
            </a:fld>
            <a:endParaRPr lang="en-US"/>
          </a:p>
        </p:txBody>
      </p:sp>
    </p:spTree>
    <p:extLst>
      <p:ext uri="{BB962C8B-B14F-4D97-AF65-F5344CB8AC3E}">
        <p14:creationId xmlns:p14="http://schemas.microsoft.com/office/powerpoint/2010/main" val="8283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2</a:t>
            </a:fld>
            <a:endParaRPr lang="en-US"/>
          </a:p>
        </p:txBody>
      </p:sp>
    </p:spTree>
    <p:extLst>
      <p:ext uri="{BB962C8B-B14F-4D97-AF65-F5344CB8AC3E}">
        <p14:creationId xmlns:p14="http://schemas.microsoft.com/office/powerpoint/2010/main" val="13828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3</a:t>
            </a:fld>
            <a:endParaRPr lang="en-US"/>
          </a:p>
        </p:txBody>
      </p:sp>
    </p:spTree>
    <p:extLst>
      <p:ext uri="{BB962C8B-B14F-4D97-AF65-F5344CB8AC3E}">
        <p14:creationId xmlns:p14="http://schemas.microsoft.com/office/powerpoint/2010/main" val="334362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4</a:t>
            </a:fld>
            <a:endParaRPr lang="en-US"/>
          </a:p>
        </p:txBody>
      </p:sp>
    </p:spTree>
    <p:extLst>
      <p:ext uri="{BB962C8B-B14F-4D97-AF65-F5344CB8AC3E}">
        <p14:creationId xmlns:p14="http://schemas.microsoft.com/office/powerpoint/2010/main" val="122294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5</a:t>
            </a:fld>
            <a:endParaRPr lang="en-US"/>
          </a:p>
        </p:txBody>
      </p:sp>
    </p:spTree>
    <p:extLst>
      <p:ext uri="{BB962C8B-B14F-4D97-AF65-F5344CB8AC3E}">
        <p14:creationId xmlns:p14="http://schemas.microsoft.com/office/powerpoint/2010/main" val="277223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6</a:t>
            </a:fld>
            <a:endParaRPr lang="en-US"/>
          </a:p>
        </p:txBody>
      </p:sp>
    </p:spTree>
    <p:extLst>
      <p:ext uri="{BB962C8B-B14F-4D97-AF65-F5344CB8AC3E}">
        <p14:creationId xmlns:p14="http://schemas.microsoft.com/office/powerpoint/2010/main" val="405337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7</a:t>
            </a:fld>
            <a:endParaRPr lang="en-US"/>
          </a:p>
        </p:txBody>
      </p:sp>
    </p:spTree>
    <p:extLst>
      <p:ext uri="{BB962C8B-B14F-4D97-AF65-F5344CB8AC3E}">
        <p14:creationId xmlns:p14="http://schemas.microsoft.com/office/powerpoint/2010/main" val="289192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8</a:t>
            </a:fld>
            <a:endParaRPr lang="en-US"/>
          </a:p>
        </p:txBody>
      </p:sp>
    </p:spTree>
    <p:extLst>
      <p:ext uri="{BB962C8B-B14F-4D97-AF65-F5344CB8AC3E}">
        <p14:creationId xmlns:p14="http://schemas.microsoft.com/office/powerpoint/2010/main" val="2020048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42477-5105-469C-BFFC-86BCA6FF3D12}" type="slidenum">
              <a:rPr lang="en-US"/>
              <a:t>9</a:t>
            </a:fld>
            <a:endParaRPr lang="en-US"/>
          </a:p>
        </p:txBody>
      </p:sp>
    </p:spTree>
    <p:extLst>
      <p:ext uri="{BB962C8B-B14F-4D97-AF65-F5344CB8AC3E}">
        <p14:creationId xmlns:p14="http://schemas.microsoft.com/office/powerpoint/2010/main" val="976893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3/16/2016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Marina </a:t>
            </a:r>
            <a:r>
              <a:rPr lang="en-US" dirty="0" err="1"/>
              <a:t>carmona</a:t>
            </a:r>
            <a:r>
              <a:rPr lang="en-US" dirty="0"/>
              <a:t> </a:t>
            </a:r>
          </a:p>
          <a:p>
            <a:r>
              <a:rPr lang="en-US" dirty="0"/>
              <a:t>And  </a:t>
            </a:r>
            <a:r>
              <a:rPr lang="en-US" dirty="0" err="1"/>
              <a:t>gabriela</a:t>
            </a:r>
            <a:r>
              <a:rPr lang="en-US" dirty="0"/>
              <a:t> </a:t>
            </a:r>
            <a:r>
              <a:rPr lang="en-US" dirty="0" err="1"/>
              <a:t>cea</a:t>
            </a:r>
            <a:endParaRPr lang="en-US" dirty="0"/>
          </a:p>
        </p:txBody>
      </p:sp>
      <p:sp>
        <p:nvSpPr>
          <p:cNvPr id="6" name="TextBox 5"/>
          <p:cNvSpPr txBox="1"/>
          <p:nvPr/>
        </p:nvSpPr>
        <p:spPr>
          <a:xfrm>
            <a:off x="3826918" y="1901420"/>
            <a:ext cx="5411369" cy="1569660"/>
          </a:xfrm>
          <a:prstGeom prst="rect">
            <a:avLst/>
          </a:prstGeom>
        </p:spPr>
        <p:txBody>
          <a:bodyPr rtlCol="0">
            <a:spAutoFit/>
          </a:bodyPr>
          <a:lstStyle/>
          <a:p>
            <a:pPr algn="ctr"/>
            <a:r>
              <a:rPr lang="en-US" sz="9600" dirty="0"/>
              <a:t>THALES</a:t>
            </a:r>
          </a:p>
        </p:txBody>
      </p:sp>
    </p:spTree>
    <p:extLst>
      <p:ext uri="{BB962C8B-B14F-4D97-AF65-F5344CB8AC3E}">
        <p14:creationId xmlns:p14="http://schemas.microsoft.com/office/powerpoint/2010/main" val="252659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97" y="197727"/>
            <a:ext cx="12302472" cy="5041900"/>
          </a:xfrm>
        </p:spPr>
        <p:txBody>
          <a:bodyPr>
            <a:normAutofit/>
          </a:bodyPr>
          <a:lstStyle/>
          <a:p>
            <a:r>
              <a:rPr lang="en-US" sz="8000" b="1" dirty="0"/>
              <a:t>Thanks for watching!</a:t>
            </a:r>
            <a:endParaRPr lang="en-US" sz="8000" dirty="0"/>
          </a:p>
        </p:txBody>
      </p:sp>
      <p:sp>
        <p:nvSpPr>
          <p:cNvPr id="4" name="Heart 3"/>
          <p:cNvSpPr/>
          <p:nvPr/>
        </p:nvSpPr>
        <p:spPr>
          <a:xfrm>
            <a:off x="5527028" y="3765249"/>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99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Thales of </a:t>
            </a:r>
            <a:r>
              <a:rPr lang="en-US" sz="4400" dirty="0" err="1"/>
              <a:t>miletus</a:t>
            </a:r>
            <a:r>
              <a:rPr lang="en-US" dirty="0"/>
              <a:t> </a:t>
            </a:r>
          </a:p>
        </p:txBody>
      </p:sp>
      <p:sp>
        <p:nvSpPr>
          <p:cNvPr id="3" name="Content Placeholder 2"/>
          <p:cNvSpPr>
            <a:spLocks noGrp="1"/>
          </p:cNvSpPr>
          <p:nvPr>
            <p:ph sz="half" idx="1"/>
          </p:nvPr>
        </p:nvSpPr>
        <p:spPr>
          <a:xfrm>
            <a:off x="636588" y="2057400"/>
            <a:ext cx="5064207" cy="4338638"/>
          </a:xfrm>
        </p:spPr>
        <p:txBody>
          <a:bodyPr>
            <a:normAutofit fontScale="85000" lnSpcReduction="20000"/>
          </a:bodyPr>
          <a:lstStyle/>
          <a:p>
            <a:r>
              <a:rPr lang="en-US" sz="2800" dirty="0">
                <a:latin typeface="Calibri" charset="0"/>
              </a:rPr>
              <a:t>He was a pre-Socratic Greek philosopher,  mathematician   and astronomer from Miletus in Asia Minor, he was born in a.C 624  and </a:t>
            </a:r>
            <a:r>
              <a:rPr lang="en-US" sz="2800" dirty="0">
                <a:solidFill>
                  <a:srgbClr val="FFFFFF"/>
                </a:solidFill>
                <a:latin typeface="Calibri" charset="0"/>
              </a:rPr>
              <a:t>he died in a.C 546.</a:t>
            </a:r>
          </a:p>
          <a:p>
            <a:r>
              <a:rPr lang="en-US" sz="2800" dirty="0">
                <a:solidFill>
                  <a:srgbClr val="FFFFFF"/>
                </a:solidFill>
                <a:latin typeface="Calibri" charset="0"/>
              </a:rPr>
              <a:t> Many, most notably Aristotle, regard him as the first philosopher in the Greek tradition. Aristotle reported Thales' hypothesis that the originating principle of nature and the nature of matter was a single material substance: water. </a:t>
            </a:r>
          </a:p>
          <a:p>
            <a:pPr marL="0" indent="0">
              <a:buNone/>
            </a:pPr>
            <a:r>
              <a:rPr lang="en-US" sz="3200" dirty="0">
                <a:solidFill>
                  <a:srgbClr val="FFFFFF"/>
                </a:solidFill>
                <a:latin typeface="Calibri" charset="0"/>
              </a:rPr>
              <a:t> </a:t>
            </a:r>
          </a:p>
        </p:txBody>
      </p:sp>
      <p:pic>
        <p:nvPicPr>
          <p:cNvPr id="4" name="Picture 3"/>
          <p:cNvPicPr>
            <a:picLocks noChangeAspect="1"/>
          </p:cNvPicPr>
          <p:nvPr/>
        </p:nvPicPr>
        <p:blipFill>
          <a:blip r:embed="rId3"/>
          <a:stretch>
            <a:fillRect/>
          </a:stretch>
        </p:blipFill>
        <p:spPr>
          <a:xfrm>
            <a:off x="6427788" y="1088268"/>
            <a:ext cx="3471988" cy="5296657"/>
          </a:xfrm>
          <a:prstGeom prst="rect">
            <a:avLst/>
          </a:prstGeom>
        </p:spPr>
      </p:pic>
    </p:spTree>
    <p:extLst>
      <p:ext uri="{BB962C8B-B14F-4D97-AF65-F5344CB8AC3E}">
        <p14:creationId xmlns:p14="http://schemas.microsoft.com/office/powerpoint/2010/main" val="179379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mathematics...</a:t>
            </a:r>
          </a:p>
        </p:txBody>
      </p:sp>
      <p:sp>
        <p:nvSpPr>
          <p:cNvPr id="3" name="Content Placeholder 2"/>
          <p:cNvSpPr>
            <a:spLocks noGrp="1"/>
          </p:cNvSpPr>
          <p:nvPr>
            <p:ph idx="1"/>
          </p:nvPr>
        </p:nvSpPr>
        <p:spPr>
          <a:xfrm>
            <a:off x="407988" y="1585510"/>
            <a:ext cx="8233701" cy="4344318"/>
          </a:xfrm>
        </p:spPr>
        <p:txBody>
          <a:bodyPr>
            <a:normAutofit fontScale="55000" lnSpcReduction="20000"/>
          </a:bodyPr>
          <a:lstStyle/>
          <a:p>
            <a:r>
              <a:rPr lang="en-US" sz="6000" dirty="0">
                <a:solidFill>
                  <a:srgbClr val="FFFFFF"/>
                </a:solidFill>
                <a:latin typeface="Calibri" charset="0"/>
              </a:rPr>
              <a:t>In mathematics, Thales used geometry to calculate the heights of pyramids and the distance of ships from the shore. He is the first known individual to use deductive reasoning applied to geometry, by deriving four corollaries to Thales' Theorem. He is the first known individual to whom a mathematical discovery has been attributed</a:t>
            </a:r>
          </a:p>
        </p:txBody>
      </p:sp>
      <p:pic>
        <p:nvPicPr>
          <p:cNvPr id="4" name="Picture 3" descr="barco thales.GIF"/>
          <p:cNvPicPr>
            <a:picLocks noChangeAspect="1"/>
          </p:cNvPicPr>
          <p:nvPr/>
        </p:nvPicPr>
        <p:blipFill>
          <a:blip r:embed="rId3"/>
          <a:stretch>
            <a:fillRect/>
          </a:stretch>
        </p:blipFill>
        <p:spPr>
          <a:xfrm>
            <a:off x="8763401" y="1758038"/>
            <a:ext cx="2736668" cy="4000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689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60" y="2668967"/>
            <a:ext cx="2847736" cy="1201346"/>
          </a:xfrm>
        </p:spPr>
        <p:txBody>
          <a:bodyPr/>
          <a:lstStyle/>
          <a:p>
            <a:r>
              <a:rPr lang="en-US" dirty="0"/>
              <a:t>Theorems</a:t>
            </a:r>
          </a:p>
        </p:txBody>
      </p:sp>
      <p:cxnSp>
        <p:nvCxnSpPr>
          <p:cNvPr id="4" name="Straight Arrow Connector 3"/>
          <p:cNvCxnSpPr/>
          <p:nvPr/>
        </p:nvCxnSpPr>
        <p:spPr>
          <a:xfrm flipV="1">
            <a:off x="2938447" y="2462802"/>
            <a:ext cx="1047712" cy="624068"/>
          </a:xfrm>
          <a:prstGeom prst="straightConnector1">
            <a:avLst/>
          </a:prstGeom>
          <a:ln>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Arrow Connector 4"/>
          <p:cNvCxnSpPr/>
          <p:nvPr/>
        </p:nvCxnSpPr>
        <p:spPr>
          <a:xfrm>
            <a:off x="2945903" y="3523333"/>
            <a:ext cx="1047712" cy="781147"/>
          </a:xfrm>
          <a:prstGeom prst="straightConnector1">
            <a:avLst/>
          </a:prstGeom>
          <a:ln>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6" name="Rounded Rectangle 5"/>
          <p:cNvSpPr/>
          <p:nvPr/>
        </p:nvSpPr>
        <p:spPr>
          <a:xfrm>
            <a:off x="346460" y="2808555"/>
            <a:ext cx="2332356"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71497" y="1955800"/>
            <a:ext cx="2743200" cy="1077218"/>
          </a:xfrm>
          <a:prstGeom prst="rect">
            <a:avLst/>
          </a:prstGeom>
        </p:spPr>
        <p:txBody>
          <a:bodyPr rtlCol="0">
            <a:spAutoFit/>
          </a:bodyPr>
          <a:lstStyle/>
          <a:p>
            <a:pPr algn="ctr"/>
            <a:r>
              <a:rPr lang="en-US" sz="3200" dirty="0">
                <a:solidFill>
                  <a:srgbClr val="EBEBEB"/>
                </a:solidFill>
                <a:latin typeface="Calibri" charset="0"/>
              </a:rPr>
              <a:t>Thales’ theorem</a:t>
            </a:r>
          </a:p>
        </p:txBody>
      </p:sp>
      <p:sp>
        <p:nvSpPr>
          <p:cNvPr id="8" name="TextBox 7"/>
          <p:cNvSpPr txBox="1"/>
          <p:nvPr/>
        </p:nvSpPr>
        <p:spPr>
          <a:xfrm>
            <a:off x="3571497" y="3808713"/>
            <a:ext cx="2743200" cy="1077218"/>
          </a:xfrm>
          <a:prstGeom prst="rect">
            <a:avLst/>
          </a:prstGeom>
        </p:spPr>
        <p:txBody>
          <a:bodyPr rtlCol="0">
            <a:spAutoFit/>
          </a:bodyPr>
          <a:lstStyle/>
          <a:p>
            <a:pPr algn="ctr"/>
            <a:r>
              <a:rPr lang="en-US" sz="3200" dirty="0">
                <a:solidFill>
                  <a:srgbClr val="FFFFFF"/>
                </a:solidFill>
                <a:latin typeface="Calibri" charset="0"/>
              </a:rPr>
              <a:t>Intercept theorem</a:t>
            </a:r>
          </a:p>
        </p:txBody>
      </p:sp>
      <p:sp>
        <p:nvSpPr>
          <p:cNvPr id="10" name="TextBox 9"/>
          <p:cNvSpPr txBox="1"/>
          <p:nvPr/>
        </p:nvSpPr>
        <p:spPr>
          <a:xfrm>
            <a:off x="5632056" y="3879012"/>
            <a:ext cx="2743200" cy="369332"/>
          </a:xfrm>
          <a:prstGeom prst="rect">
            <a:avLst/>
          </a:prstGeom>
        </p:spPr>
        <p:txBody>
          <a:bodyPr rtlCol="0">
            <a:spAutoFit/>
          </a:bodyPr>
          <a:lstStyle/>
          <a:p>
            <a:pPr algn="ctr"/>
            <a:endParaRPr lang="en-US" dirty="0"/>
          </a:p>
        </p:txBody>
      </p:sp>
      <p:sp>
        <p:nvSpPr>
          <p:cNvPr id="13" name="TextBox 12"/>
          <p:cNvSpPr txBox="1"/>
          <p:nvPr/>
        </p:nvSpPr>
        <p:spPr>
          <a:xfrm>
            <a:off x="6204391" y="1071050"/>
            <a:ext cx="4950727" cy="646331"/>
          </a:xfrm>
          <a:prstGeom prst="rect">
            <a:avLst/>
          </a:prstGeom>
        </p:spPr>
        <p:txBody>
          <a:bodyPr rtlCol="0">
            <a:spAutoFit/>
          </a:bodyPr>
          <a:lstStyle/>
          <a:p>
            <a:endParaRPr lang="en-US" sz="3600" dirty="0">
              <a:solidFill>
                <a:srgbClr val="000000"/>
              </a:solidFill>
            </a:endParaRPr>
          </a:p>
        </p:txBody>
      </p:sp>
      <p:sp>
        <p:nvSpPr>
          <p:cNvPr id="17" name="Rounded Rectangle 16"/>
          <p:cNvSpPr/>
          <p:nvPr/>
        </p:nvSpPr>
        <p:spPr>
          <a:xfrm>
            <a:off x="6680124" y="3575415"/>
            <a:ext cx="4392634" cy="1447412"/>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700px-Intercept2.svg.png"/>
          <p:cNvPicPr>
            <a:picLocks noChangeAspect="1"/>
          </p:cNvPicPr>
          <p:nvPr/>
        </p:nvPicPr>
        <p:blipFill>
          <a:blip r:embed="rId3"/>
          <a:stretch>
            <a:fillRect/>
          </a:stretch>
        </p:blipFill>
        <p:spPr>
          <a:xfrm>
            <a:off x="6901322" y="3637310"/>
            <a:ext cx="3936496" cy="1333412"/>
          </a:xfrm>
          <a:prstGeom prst="rect">
            <a:avLst/>
          </a:prstGeom>
        </p:spPr>
      </p:pic>
      <p:sp>
        <p:nvSpPr>
          <p:cNvPr id="19" name="Rounded Rectangle 18"/>
          <p:cNvSpPr/>
          <p:nvPr/>
        </p:nvSpPr>
        <p:spPr>
          <a:xfrm>
            <a:off x="6789738" y="1955800"/>
            <a:ext cx="4259322" cy="1047653"/>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74785" y="2186423"/>
            <a:ext cx="3591549" cy="584775"/>
          </a:xfrm>
          <a:prstGeom prst="rect">
            <a:avLst/>
          </a:prstGeom>
        </p:spPr>
        <p:txBody>
          <a:bodyPr rtlCol="0">
            <a:spAutoFit/>
          </a:bodyPr>
          <a:lstStyle/>
          <a:p>
            <a:pPr algn="ctr"/>
            <a:r>
              <a:rPr lang="en-US" sz="3200" dirty="0">
                <a:solidFill>
                  <a:srgbClr val="000000"/>
                </a:solidFill>
              </a:rPr>
              <a:t>BD/AD </a:t>
            </a:r>
            <a:r>
              <a:rPr lang="en-US" sz="3200" dirty="0">
                <a:solidFill>
                  <a:srgbClr val="000000"/>
                </a:solidFill>
                <a:latin typeface="Calibri" charset="0"/>
              </a:rPr>
              <a:t>= CE/AE.</a:t>
            </a:r>
          </a:p>
        </p:txBody>
      </p:sp>
      <p:sp>
        <p:nvSpPr>
          <p:cNvPr id="21" name="Right Arrow 20"/>
          <p:cNvSpPr/>
          <p:nvPr/>
        </p:nvSpPr>
        <p:spPr>
          <a:xfrm>
            <a:off x="5999163" y="2295525"/>
            <a:ext cx="54319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5999163" y="4178300"/>
            <a:ext cx="54319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01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79" y="161384"/>
            <a:ext cx="10131425" cy="1456267"/>
          </a:xfrm>
        </p:spPr>
        <p:txBody>
          <a:bodyPr/>
          <a:lstStyle/>
          <a:p>
            <a:r>
              <a:rPr lang="en-US" dirty="0"/>
              <a:t>THALES' THEOREM</a:t>
            </a:r>
          </a:p>
        </p:txBody>
      </p:sp>
      <p:sp>
        <p:nvSpPr>
          <p:cNvPr id="3" name="Content Placeholder 2"/>
          <p:cNvSpPr>
            <a:spLocks noGrp="1"/>
          </p:cNvSpPr>
          <p:nvPr>
            <p:ph idx="1"/>
          </p:nvPr>
        </p:nvSpPr>
        <p:spPr>
          <a:xfrm>
            <a:off x="503856" y="1400353"/>
            <a:ext cx="10131425" cy="2254974"/>
          </a:xfrm>
        </p:spPr>
        <p:txBody>
          <a:bodyPr/>
          <a:lstStyle/>
          <a:p>
            <a:pPr marL="0" indent="0">
              <a:buNone/>
            </a:pPr>
            <a:r>
              <a:rPr lang="en-US" sz="2400" dirty="0">
                <a:solidFill>
                  <a:srgbClr val="FFFFFF"/>
                </a:solidFill>
                <a:latin typeface="Calibri" charset="0"/>
              </a:rPr>
              <a:t>First proof:</a:t>
            </a:r>
          </a:p>
          <a:p>
            <a:pPr marL="0" indent="0">
              <a:buNone/>
            </a:pPr>
            <a:r>
              <a:rPr lang="en-US" sz="2400" dirty="0">
                <a:solidFill>
                  <a:srgbClr val="FFFFFF"/>
                </a:solidFill>
                <a:latin typeface="Calibri" charset="0"/>
              </a:rPr>
              <a:t>The following facts are used: the sum of the angles in a triangle is equal to 180° and the base angles of an isosceles triangle are equal.</a:t>
            </a:r>
          </a:p>
          <a:p>
            <a:pPr marL="0" indent="0">
              <a:buNone/>
            </a:pPr>
            <a:r>
              <a:rPr lang="en-US" dirty="0">
                <a:solidFill>
                  <a:srgbClr val="252525"/>
                </a:solidFill>
                <a:latin typeface="Calibri" charset="0"/>
              </a:rPr>
              <a:t> </a:t>
            </a:r>
          </a:p>
        </p:txBody>
      </p:sp>
      <p:sp>
        <p:nvSpPr>
          <p:cNvPr id="7" name="Rounded Rectangle 6"/>
          <p:cNvSpPr/>
          <p:nvPr/>
        </p:nvSpPr>
        <p:spPr>
          <a:xfrm>
            <a:off x="770172" y="3316597"/>
            <a:ext cx="3410972" cy="31918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921633" y="3453408"/>
            <a:ext cx="3213526" cy="2812173"/>
          </a:xfrm>
          <a:prstGeom prst="rect">
            <a:avLst/>
          </a:prstGeom>
        </p:spPr>
      </p:pic>
      <p:sp>
        <p:nvSpPr>
          <p:cNvPr id="11" name="TextBox 10"/>
          <p:cNvSpPr txBox="1"/>
          <p:nvPr/>
        </p:nvSpPr>
        <p:spPr>
          <a:xfrm>
            <a:off x="4406266" y="3658031"/>
            <a:ext cx="2743200" cy="1815882"/>
          </a:xfrm>
          <a:prstGeom prst="rect">
            <a:avLst/>
          </a:prstGeom>
        </p:spPr>
        <p:txBody>
          <a:bodyPr rtlCol="0" anchor="t">
            <a:spAutoFit/>
          </a:bodyPr>
          <a:lstStyle/>
          <a:p>
            <a:r>
              <a:rPr lang="en-US" sz="2800" i="1" dirty="0">
                <a:latin typeface="Calibri" charset="0"/>
              </a:rPr>
              <a:t>Provided AC is a diameter, angle at B</a:t>
            </a:r>
            <a:r>
              <a:rPr lang="en-US" sz="2800" dirty="0">
                <a:latin typeface="Calibri" charset="0"/>
              </a:rPr>
              <a:t> is constant right(90°).</a:t>
            </a:r>
          </a:p>
        </p:txBody>
      </p:sp>
    </p:spTree>
    <p:extLst>
      <p:ext uri="{BB962C8B-B14F-4D97-AF65-F5344CB8AC3E}">
        <p14:creationId xmlns:p14="http://schemas.microsoft.com/office/powerpoint/2010/main" val="155721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25186" y="3523976"/>
            <a:ext cx="5637327" cy="221670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1021" y="968592"/>
            <a:ext cx="10131425" cy="1356706"/>
          </a:xfrm>
        </p:spPr>
        <p:txBody>
          <a:bodyPr/>
          <a:lstStyle/>
          <a:p>
            <a:r>
              <a:rPr lang="en" dirty="0">
                <a:solidFill>
                  <a:srgbClr val="FFFFFF"/>
                </a:solidFill>
              </a:rPr>
              <a:t>Intercept  theorem</a:t>
            </a:r>
            <a:br>
              <a:rPr lang="en-US" dirty="0"/>
            </a:br>
            <a:endParaRPr lang="en-US" dirty="0"/>
          </a:p>
        </p:txBody>
      </p:sp>
      <p:sp>
        <p:nvSpPr>
          <p:cNvPr id="3" name="Content Placeholder 2"/>
          <p:cNvSpPr>
            <a:spLocks noGrp="1"/>
          </p:cNvSpPr>
          <p:nvPr>
            <p:ph idx="1"/>
          </p:nvPr>
        </p:nvSpPr>
        <p:spPr>
          <a:xfrm>
            <a:off x="515974" y="797420"/>
            <a:ext cx="10131425" cy="3513493"/>
          </a:xfrm>
        </p:spPr>
        <p:txBody>
          <a:bodyPr/>
          <a:lstStyle/>
          <a:p>
            <a:r>
              <a:rPr lang="en-US" sz="2000" dirty="0">
                <a:solidFill>
                  <a:srgbClr val="FFFFFF"/>
                </a:solidFill>
                <a:latin typeface="Calibri" charset="0"/>
              </a:rPr>
              <a:t>The intercept theorem,</a:t>
            </a:r>
            <a:r>
              <a:rPr lang="en-US" sz="2000" b="1" dirty="0">
                <a:solidFill>
                  <a:srgbClr val="FFFFFF"/>
                </a:solidFill>
                <a:latin typeface="Calibri" charset="0"/>
              </a:rPr>
              <a:t> </a:t>
            </a:r>
            <a:r>
              <a:rPr lang="en-US" sz="2000" dirty="0">
                <a:solidFill>
                  <a:srgbClr val="FFFFFF"/>
                </a:solidFill>
                <a:latin typeface="Calibri" charset="0"/>
              </a:rPr>
              <a:t>also known as</a:t>
            </a:r>
            <a:r>
              <a:rPr lang="en-US" sz="2000" b="1" dirty="0">
                <a:solidFill>
                  <a:srgbClr val="FFFFFF"/>
                </a:solidFill>
                <a:latin typeface="Calibri" charset="0"/>
              </a:rPr>
              <a:t> </a:t>
            </a:r>
            <a:r>
              <a:rPr lang="en-US" sz="2000" dirty="0">
                <a:solidFill>
                  <a:srgbClr val="FFFFFF"/>
                </a:solidFill>
                <a:latin typeface="Calibri" charset="0"/>
              </a:rPr>
              <a:t>Thales' theorem</a:t>
            </a:r>
            <a:r>
              <a:rPr lang="en-US" sz="2000" b="1" dirty="0">
                <a:solidFill>
                  <a:srgbClr val="FFFFFF"/>
                </a:solidFill>
                <a:latin typeface="Calibri" charset="0"/>
              </a:rPr>
              <a:t>, </a:t>
            </a:r>
            <a:r>
              <a:rPr lang="en-US" sz="2000" dirty="0">
                <a:solidFill>
                  <a:srgbClr val="FFFFFF"/>
                </a:solidFill>
                <a:latin typeface="Calibri" charset="0"/>
              </a:rPr>
              <a:t>is an important theorem in elementary geometry about the ratios of various line segments that are created if two intersecting lines are intercepted by a pair of parallels. It is equivalent to the theorem about ratios in similar triangles.</a:t>
            </a:r>
          </a:p>
        </p:txBody>
      </p:sp>
      <p:pic>
        <p:nvPicPr>
          <p:cNvPr id="6" name="Picture 5" descr="Intercept tales.png"/>
          <p:cNvPicPr>
            <a:picLocks noChangeAspect="1"/>
          </p:cNvPicPr>
          <p:nvPr/>
        </p:nvPicPr>
        <p:blipFill>
          <a:blip r:embed="rId3"/>
          <a:stretch>
            <a:fillRect/>
          </a:stretch>
        </p:blipFill>
        <p:spPr>
          <a:xfrm>
            <a:off x="833018" y="3835058"/>
            <a:ext cx="5043719" cy="1708678"/>
          </a:xfrm>
          <a:prstGeom prst="rect">
            <a:avLst/>
          </a:prstGeom>
        </p:spPr>
      </p:pic>
      <p:pic>
        <p:nvPicPr>
          <p:cNvPr id="8" name="Content Placeholder 3"/>
          <p:cNvPicPr>
            <a:picLocks noChangeAspect="1"/>
          </p:cNvPicPr>
          <p:nvPr/>
        </p:nvPicPr>
        <p:blipFill>
          <a:blip r:embed="rId4"/>
          <a:stretch>
            <a:fillRect/>
          </a:stretch>
        </p:blipFill>
        <p:spPr>
          <a:xfrm>
            <a:off x="7102661" y="3432491"/>
            <a:ext cx="4447532" cy="2506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217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6050" y="-1009417"/>
            <a:ext cx="4249738" cy="8362717"/>
          </a:xfrm>
        </p:spPr>
        <p:txBody>
          <a:bodyPr>
            <a:normAutofit/>
          </a:bodyPr>
          <a:lstStyle/>
          <a:p>
            <a:pPr marL="0" indent="0">
              <a:buNone/>
            </a:pPr>
            <a:br>
              <a:rPr lang="en-US" b="1" dirty="0">
                <a:solidFill>
                  <a:srgbClr val="212121"/>
                </a:solidFill>
                <a:latin typeface="Arial" charset="0"/>
              </a:rPr>
            </a:br>
            <a:endParaRPr lang="en-US" b="1" dirty="0">
              <a:solidFill>
                <a:srgbClr val="212121"/>
              </a:solidFill>
              <a:latin typeface="Arial" charset="0"/>
            </a:endParaRPr>
          </a:p>
          <a:p>
            <a:r>
              <a:rPr lang="en-US" sz="2000" dirty="0">
                <a:solidFill>
                  <a:srgbClr val="FFFFFF"/>
                </a:solidFill>
                <a:latin typeface="Arial" charset="0"/>
              </a:rPr>
              <a:t>The second theorem of Thales is a theorem of geometry particularly focused on right triangles, circumferences and inscribed angles.</a:t>
            </a:r>
            <a:endParaRPr lang="en-US" b="1" dirty="0">
              <a:solidFill>
                <a:srgbClr val="212121"/>
              </a:solidFill>
              <a:latin typeface="Arial" charset="0"/>
            </a:endParaRPr>
          </a:p>
          <a:p>
            <a:endParaRPr lang="en-US" dirty="0"/>
          </a:p>
        </p:txBody>
      </p:sp>
      <p:pic>
        <p:nvPicPr>
          <p:cNvPr id="5" name="Content Placeholder 3" descr="teorema tales.jpg"/>
          <p:cNvPicPr>
            <a:picLocks noChangeAspect="1"/>
          </p:cNvPicPr>
          <p:nvPr/>
        </p:nvPicPr>
        <p:blipFill>
          <a:blip r:embed="rId3"/>
          <a:stretch>
            <a:fillRect/>
          </a:stretch>
        </p:blipFill>
        <p:spPr>
          <a:xfrm>
            <a:off x="556509" y="706244"/>
            <a:ext cx="6994099" cy="5252467"/>
          </a:xfrm>
          <a:prstGeom prst="rect">
            <a:avLst/>
          </a:prstGeom>
        </p:spPr>
      </p:pic>
    </p:spTree>
    <p:extLst>
      <p:ext uri="{BB962C8B-B14F-4D97-AF65-F5344CB8AC3E}">
        <p14:creationId xmlns:p14="http://schemas.microsoft.com/office/powerpoint/2010/main" val="196629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69" y="337261"/>
            <a:ext cx="10131425" cy="1456267"/>
          </a:xfrm>
        </p:spPr>
        <p:txBody>
          <a:bodyPr/>
          <a:lstStyle/>
          <a:p>
            <a:r>
              <a:rPr lang="en-US" dirty="0">
                <a:latin typeface="Calibri Light" charset="0"/>
              </a:rPr>
              <a:t>MATHEMATICAL CONTRIBUTIONS</a:t>
            </a:r>
          </a:p>
        </p:txBody>
      </p:sp>
      <p:sp>
        <p:nvSpPr>
          <p:cNvPr id="3" name="Content Placeholder 2"/>
          <p:cNvSpPr>
            <a:spLocks noGrp="1"/>
          </p:cNvSpPr>
          <p:nvPr>
            <p:ph idx="1"/>
          </p:nvPr>
        </p:nvSpPr>
        <p:spPr>
          <a:xfrm>
            <a:off x="136525" y="671513"/>
            <a:ext cx="8527623" cy="5988050"/>
          </a:xfrm>
        </p:spPr>
        <p:txBody>
          <a:bodyPr>
            <a:normAutofit/>
          </a:bodyPr>
          <a:lstStyle/>
          <a:p>
            <a:r>
              <a:rPr lang="en-US" sz="2000" dirty="0">
                <a:latin typeface="Calibri Light" charset="0"/>
              </a:rPr>
              <a:t>It is attributed to such other findings recorder in mathematics Euclid's Elements  </a:t>
            </a:r>
          </a:p>
          <a:p>
            <a:r>
              <a:rPr lang="en-US" sz="2000" dirty="0">
                <a:latin typeface="Calibri" charset="0"/>
              </a:rPr>
              <a:t>It is also well known legend about a comparison method shadows that Thales would have used to measure the height of the Egyptian pyramids:  by measuring the shadow  of  these at the time the day his shadow was  roughly the same size as your body.    </a:t>
            </a:r>
            <a:r>
              <a:rPr lang="en-US" sz="2400" dirty="0">
                <a:latin typeface="Calibri" charset="0"/>
              </a:rPr>
              <a:t> </a:t>
            </a:r>
          </a:p>
          <a:p>
            <a:pPr marL="0" indent="0">
              <a:buNone/>
            </a:pPr>
            <a:br>
              <a:rPr lang="en-US" dirty="0">
                <a:latin typeface="Calibri Light" charset="0"/>
              </a:rPr>
            </a:br>
            <a:endParaRPr lang="en-US" dirty="0">
              <a:latin typeface="Calibri Light" charset="0"/>
            </a:endParaRPr>
          </a:p>
          <a:p>
            <a:pPr marL="0" indent="0">
              <a:buNone/>
            </a:pPr>
            <a:endParaRPr lang="en-US" dirty="0">
              <a:latin typeface="Calibri Light" charset="0"/>
            </a:endParaRPr>
          </a:p>
          <a:p>
            <a:endParaRPr lang="en-US" dirty="0">
              <a:latin typeface="Calibri Light" charset="0"/>
            </a:endParaRPr>
          </a:p>
        </p:txBody>
      </p:sp>
      <p:pic>
        <p:nvPicPr>
          <p:cNvPr id="7" name="Picture 6" descr="talespiramide3.jpg"/>
          <p:cNvPicPr>
            <a:picLocks noChangeAspect="1"/>
          </p:cNvPicPr>
          <p:nvPr/>
        </p:nvPicPr>
        <p:blipFill>
          <a:blip r:embed="rId3"/>
          <a:stretch>
            <a:fillRect/>
          </a:stretch>
        </p:blipFill>
        <p:spPr>
          <a:xfrm>
            <a:off x="3946525" y="3892411"/>
            <a:ext cx="4286759" cy="2736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teorema-de-tales-05.jpg"/>
          <p:cNvPicPr>
            <a:picLocks noChangeAspect="1"/>
          </p:cNvPicPr>
          <p:nvPr/>
        </p:nvPicPr>
        <p:blipFill>
          <a:blip r:embed="rId4"/>
          <a:stretch>
            <a:fillRect/>
          </a:stretch>
        </p:blipFill>
        <p:spPr>
          <a:xfrm>
            <a:off x="9002524" y="1737002"/>
            <a:ext cx="2743200" cy="3589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61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Light" charset="0"/>
              </a:rPr>
              <a:t>THALES THEOREM IN REAL LIFE</a:t>
            </a:r>
          </a:p>
        </p:txBody>
      </p:sp>
      <p:pic>
        <p:nvPicPr>
          <p:cNvPr id="4" name="Picture 3"/>
          <p:cNvPicPr>
            <a:picLocks noChangeAspect="1"/>
          </p:cNvPicPr>
          <p:nvPr/>
        </p:nvPicPr>
        <p:blipFill>
          <a:blip r:embed="rId3"/>
          <a:stretch>
            <a:fillRect/>
          </a:stretch>
        </p:blipFill>
        <p:spPr>
          <a:xfrm>
            <a:off x="564608" y="2730040"/>
            <a:ext cx="5182584" cy="2929105"/>
          </a:xfrm>
          <a:prstGeom prst="rect">
            <a:avLst/>
          </a:prstGeom>
        </p:spPr>
      </p:pic>
      <p:pic>
        <p:nvPicPr>
          <p:cNvPr id="5" name="Picture 4"/>
          <p:cNvPicPr>
            <a:picLocks noChangeAspect="1"/>
          </p:cNvPicPr>
          <p:nvPr/>
        </p:nvPicPr>
        <p:blipFill>
          <a:blip r:embed="rId4"/>
          <a:stretch>
            <a:fillRect/>
          </a:stretch>
        </p:blipFill>
        <p:spPr>
          <a:xfrm>
            <a:off x="5900738" y="2754049"/>
            <a:ext cx="5661734" cy="2876814"/>
          </a:xfrm>
          <a:prstGeom prst="rect">
            <a:avLst/>
          </a:prstGeom>
        </p:spPr>
      </p:pic>
    </p:spTree>
    <p:extLst>
      <p:ext uri="{BB962C8B-B14F-4D97-AF65-F5344CB8AC3E}">
        <p14:creationId xmlns:p14="http://schemas.microsoft.com/office/powerpoint/2010/main" val="4008471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0</TotalTime>
  <Words>0</Words>
  <Application>Microsoft Office PowerPoint</Application>
  <PresentationFormat>Widescreen</PresentationFormat>
  <Paragraphs>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Celestial</vt:lpstr>
      <vt:lpstr>PowerPoint Presentation</vt:lpstr>
      <vt:lpstr>Thales of miletus </vt:lpstr>
      <vt:lpstr>In mathematics...</vt:lpstr>
      <vt:lpstr>Theorems</vt:lpstr>
      <vt:lpstr>THALES' THEOREM</vt:lpstr>
      <vt:lpstr>Intercept  theorem </vt:lpstr>
      <vt:lpstr>PowerPoint Presentation</vt:lpstr>
      <vt:lpstr>MATHEMATICAL CONTRIBUTIONS</vt:lpstr>
      <vt:lpstr>THALES THEOREM IN REAL LIFE</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17</cp:revision>
  <dcterms:created xsi:type="dcterms:W3CDTF">2014-09-12T02:08:24Z</dcterms:created>
  <dcterms:modified xsi:type="dcterms:W3CDTF">2016-03-16T09:43:56Z</dcterms:modified>
</cp:coreProperties>
</file>