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EC9C1-FDA9-41CA-8427-EBA192D238B7}" type="datetimeFigureOut">
              <a:rPr lang="es-ES" smtClean="0"/>
              <a:pPr/>
              <a:t>16/11/2015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40DC3-47F9-45B1-BE80-1E3563E08650}" type="slidenum">
              <a:rPr lang="es-ES" smtClean="0"/>
              <a:pPr/>
              <a:t>‹#›</a:t>
            </a:fld>
            <a:endParaRPr lang="es-ES"/>
          </a:p>
        </p:txBody>
      </p:sp>
    </p:spTree>
    <p:extLst>
      <p:ext uri="{BB962C8B-B14F-4D97-AF65-F5344CB8AC3E}">
        <p14:creationId xmlns:p14="http://schemas.microsoft.com/office/powerpoint/2010/main" val="1809284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8940DC3-47F9-45B1-BE80-1E3563E08650}"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32A2F9-00FB-4F00-8582-AB6CEA4D37FD}" type="datetimeFigureOut">
              <a:rPr lang="es-ES" smtClean="0"/>
              <a:pPr/>
              <a:t>16/11/2015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93D5CD2-8205-4803-9032-BE31E02C1233}"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2A2F9-00FB-4F00-8582-AB6CEA4D37FD}" type="datetimeFigureOut">
              <a:rPr lang="es-ES" smtClean="0"/>
              <a:pPr/>
              <a:t>16/11/2015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D5CD2-8205-4803-9032-BE31E02C1233}"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istoria-espana.com/LaReconquistaEspanola.aspx"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www.elhistoriador.com.ar/aula/medieval/reconquista_espanola.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latin typeface="Arial Rounded MT Bold" pitchFamily="34" charset="0"/>
              </a:rPr>
              <a:t>THE FIRST QUEEN OF SPAIN</a:t>
            </a:r>
            <a:endParaRPr lang="es-ES" dirty="0">
              <a:latin typeface="Arial Rounded MT Bold" pitchFamily="34" charset="0"/>
            </a:endParaRPr>
          </a:p>
        </p:txBody>
      </p:sp>
      <p:sp>
        <p:nvSpPr>
          <p:cNvPr id="3" name="2 Subtítulo"/>
          <p:cNvSpPr>
            <a:spLocks noGrp="1"/>
          </p:cNvSpPr>
          <p:nvPr>
            <p:ph type="subTitle" idx="1"/>
          </p:nvPr>
        </p:nvSpPr>
        <p:spPr>
          <a:xfrm>
            <a:off x="4786314" y="4857760"/>
            <a:ext cx="2986086" cy="781040"/>
          </a:xfrm>
        </p:spPr>
        <p:txBody>
          <a:bodyPr>
            <a:normAutofit fontScale="85000" lnSpcReduction="20000"/>
          </a:bodyPr>
          <a:lstStyle/>
          <a:p>
            <a:r>
              <a:rPr lang="es-ES" dirty="0" smtClean="0"/>
              <a:t>GABRIELA CEA USERA</a:t>
            </a:r>
            <a:endParaRPr lang="es-ES" dirty="0"/>
          </a:p>
        </p:txBody>
      </p:sp>
    </p:spTree>
  </p:cSld>
  <p:clrMapOvr>
    <a:masterClrMapping/>
  </p:clrMapOvr>
  <p:transition spd="slow" advClick="0" advTm="5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Rounded MT Bold" pitchFamily="34" charset="0"/>
              </a:rPr>
              <a:t>ISABEL I</a:t>
            </a:r>
            <a:endParaRPr lang="es-ES" sz="3200" dirty="0">
              <a:latin typeface="Arial Rounded MT Bold" pitchFamily="34" charset="0"/>
            </a:endParaRPr>
          </a:p>
        </p:txBody>
      </p:sp>
      <p:sp>
        <p:nvSpPr>
          <p:cNvPr id="19" name="18 Marcador de contenido"/>
          <p:cNvSpPr>
            <a:spLocks noGrp="1"/>
          </p:cNvSpPr>
          <p:nvPr>
            <p:ph sz="half" idx="2"/>
          </p:nvPr>
        </p:nvSpPr>
        <p:spPr>
          <a:xfrm>
            <a:off x="4648200" y="1600200"/>
            <a:ext cx="3924328" cy="4114815"/>
          </a:xfrm>
        </p:spPr>
        <p:txBody>
          <a:bodyPr>
            <a:noAutofit/>
          </a:bodyPr>
          <a:lstStyle/>
          <a:p>
            <a:pPr>
              <a:buNone/>
            </a:pPr>
            <a:r>
              <a:rPr lang="en-US" sz="1800" dirty="0" smtClean="0">
                <a:latin typeface="Arial Rounded MT Bold" pitchFamily="34" charset="0"/>
                <a:ea typeface="Arial Unicode MS" pitchFamily="34" charset="-128"/>
                <a:cs typeface="Arial Unicode MS" pitchFamily="34" charset="-128"/>
              </a:rPr>
              <a:t>          Isabel la </a:t>
            </a:r>
            <a:r>
              <a:rPr lang="en-US" sz="1800" dirty="0" err="1" smtClean="0">
                <a:latin typeface="Arial Rounded MT Bold" pitchFamily="34" charset="0"/>
                <a:ea typeface="Arial Unicode MS" pitchFamily="34" charset="-128"/>
                <a:cs typeface="Arial Unicode MS" pitchFamily="34" charset="-128"/>
              </a:rPr>
              <a:t>catolica</a:t>
            </a:r>
            <a:r>
              <a:rPr lang="en-US" sz="1800" dirty="0" smtClean="0">
                <a:latin typeface="Arial Rounded MT Bold" pitchFamily="34" charset="0"/>
                <a:ea typeface="Arial Unicode MS" pitchFamily="34" charset="-128"/>
                <a:cs typeface="Arial Unicode MS" pitchFamily="34" charset="-128"/>
              </a:rPr>
              <a:t>;  was queen of </a:t>
            </a:r>
            <a:r>
              <a:rPr lang="en-US" sz="1800" dirty="0" err="1" smtClean="0">
                <a:latin typeface="Arial Rounded MT Bold" pitchFamily="34" charset="0"/>
                <a:ea typeface="Arial Unicode MS" pitchFamily="34" charset="-128"/>
                <a:cs typeface="Arial Unicode MS" pitchFamily="34" charset="-128"/>
              </a:rPr>
              <a:t>Castilla</a:t>
            </a:r>
            <a:r>
              <a:rPr lang="en-US" sz="1800" dirty="0" smtClean="0">
                <a:latin typeface="Arial Rounded MT Bold" pitchFamily="34" charset="0"/>
                <a:ea typeface="Arial Unicode MS" pitchFamily="34" charset="-128"/>
                <a:cs typeface="Arial Unicode MS" pitchFamily="34" charset="-128"/>
              </a:rPr>
              <a:t> from 1474-1504 , by marriage to Fernando of Aragon . It is called "Catholic", a title that was given to her and her husband by Pope Alexander VI by the Bull If convenient on 19 December 1496. It is therefore known to the royal couple by the name of Fernando and Isabel , title henceforth they would use virtually all the kings of Spain .</a:t>
            </a:r>
            <a:endParaRPr lang="es-ES" sz="1800" dirty="0">
              <a:latin typeface="Arial Rounded MT Bold" pitchFamily="34" charset="0"/>
              <a:ea typeface="Arial Unicode MS" pitchFamily="34" charset="-128"/>
              <a:cs typeface="Arial Unicode MS" pitchFamily="34" charset="-128"/>
            </a:endParaRPr>
          </a:p>
        </p:txBody>
      </p:sp>
      <p:sp>
        <p:nvSpPr>
          <p:cNvPr id="2050" name="AutoShape 2" descr="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4" name="AutoShape 6" descr="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6" name="AutoShape 8" descr="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8" name="AutoShape 10" descr="Resultado de imagen de isabel la catolic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0" name="AutoShape 12" descr="https://upload.wikimedia.org/wikipedia/commons/thumb/8/83/IsabellaofCastile03.jpg/275px-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2" name="AutoShape 14" descr="https://upload.wikimedia.org/wikipedia/commons/thumb/8/83/IsabellaofCastile03.jpg/275px-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4" name="AutoShape 16" descr="https://upload.wikimedia.org/wikipedia/commons/thumb/8/83/IsabellaofCastile03.jpg/275px-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6" name="AutoShape 18" descr="https://upload.wikimedia.org/wikipedia/commons/thumb/8/83/IsabellaofCastile03.jpg/275px-IsabellaofCastile0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68" name="Picture 20" descr="http://1.bp.blogspot.com/-3UD4VRze7Xs/UQbjdVeXjuI/AAAAAAAAAGQ/lbr6x7KA-oo/s1600/isabel+la+catolica+3.jpg"/>
          <p:cNvPicPr>
            <a:picLocks noChangeAspect="1" noChangeArrowheads="1"/>
          </p:cNvPicPr>
          <p:nvPr/>
        </p:nvPicPr>
        <p:blipFill>
          <a:blip r:embed="rId3"/>
          <a:srcRect/>
          <a:stretch>
            <a:fillRect/>
          </a:stretch>
        </p:blipFill>
        <p:spPr bwMode="auto">
          <a:xfrm>
            <a:off x="714348" y="1500174"/>
            <a:ext cx="3500462" cy="5000660"/>
          </a:xfrm>
          <a:prstGeom prst="rect">
            <a:avLst/>
          </a:prstGeom>
          <a:noFill/>
        </p:spPr>
      </p:pic>
    </p:spTree>
  </p:cSld>
  <p:clrMapOvr>
    <a:masterClrMapping/>
  </p:clrMapOvr>
  <p:transition spd="slow" advClick="0" advTm="26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8"/>
                                        </p:tgtEl>
                                        <p:attrNameLst>
                                          <p:attrName>style.visibility</p:attrName>
                                        </p:attrNameLst>
                                      </p:cBhvr>
                                      <p:to>
                                        <p:strVal val="visible"/>
                                      </p:to>
                                    </p:set>
                                    <p:animEffect transition="in" filter="fade">
                                      <p:cBhvr>
                                        <p:cTn id="7" dur="2000"/>
                                        <p:tgtEl>
                                          <p:spTgt spid="2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Rounded MT Bold" pitchFamily="34" charset="0"/>
              </a:rPr>
              <a:t>HER LIFE</a:t>
            </a:r>
            <a:endParaRPr lang="es-ES" sz="3200" dirty="0">
              <a:latin typeface="Arial Rounded MT Bold" pitchFamily="34" charset="0"/>
            </a:endParaRPr>
          </a:p>
        </p:txBody>
      </p:sp>
      <p:sp>
        <p:nvSpPr>
          <p:cNvPr id="3" name="2 Marcador de contenido"/>
          <p:cNvSpPr>
            <a:spLocks noGrp="1"/>
          </p:cNvSpPr>
          <p:nvPr>
            <p:ph sz="half" idx="1"/>
          </p:nvPr>
        </p:nvSpPr>
        <p:spPr>
          <a:xfrm>
            <a:off x="357158" y="1785926"/>
            <a:ext cx="8543956" cy="3400435"/>
          </a:xfrm>
        </p:spPr>
        <p:txBody>
          <a:bodyPr>
            <a:normAutofit/>
          </a:bodyPr>
          <a:lstStyle/>
          <a:p>
            <a:pPr>
              <a:buNone/>
            </a:pPr>
            <a:r>
              <a:rPr lang="en-US" sz="1800" dirty="0" smtClean="0">
                <a:latin typeface="Arial Rounded MT Bold" pitchFamily="34" charset="0"/>
              </a:rPr>
              <a:t>         She married in 1469 to Prince  Fernando of Aragon.</a:t>
            </a:r>
          </a:p>
          <a:p>
            <a:pPr>
              <a:buNone/>
            </a:pPr>
            <a:endParaRPr lang="en-US" sz="1800" dirty="0">
              <a:latin typeface="Arial Rounded MT Bold" pitchFamily="34" charset="0"/>
            </a:endParaRPr>
          </a:p>
          <a:p>
            <a:pPr>
              <a:buNone/>
            </a:pPr>
            <a:r>
              <a:rPr lang="en-US" sz="1800" dirty="0" smtClean="0">
                <a:latin typeface="Arial Rounded MT Bold" pitchFamily="34" charset="0"/>
              </a:rPr>
              <a:t>         </a:t>
            </a:r>
            <a:endParaRPr lang="es-ES" sz="1800" dirty="0">
              <a:latin typeface="Arial Rounded MT Bold" pitchFamily="34" charset="0"/>
            </a:endParaRPr>
          </a:p>
        </p:txBody>
      </p:sp>
      <p:sp>
        <p:nvSpPr>
          <p:cNvPr id="4" name="3 Marcador de contenido"/>
          <p:cNvSpPr>
            <a:spLocks noGrp="1"/>
          </p:cNvSpPr>
          <p:nvPr>
            <p:ph sz="half" idx="2"/>
          </p:nvPr>
        </p:nvSpPr>
        <p:spPr>
          <a:xfrm>
            <a:off x="4929190" y="2571744"/>
            <a:ext cx="3900486" cy="3571900"/>
          </a:xfrm>
        </p:spPr>
        <p:txBody>
          <a:bodyPr>
            <a:normAutofit/>
          </a:bodyPr>
          <a:lstStyle/>
          <a:p>
            <a:pPr>
              <a:buNone/>
            </a:pPr>
            <a:r>
              <a:rPr lang="en-US" sz="1800" dirty="0" smtClean="0">
                <a:latin typeface="Arial Rounded MT Bold" pitchFamily="34" charset="0"/>
              </a:rPr>
              <a:t>       Isabel and Fernando seized the throne after a long struggle, first against King Enrique IV and 1475-1479 in the War of the Castilian Succession against supporters of the other pretender to throne, Juana.</a:t>
            </a:r>
            <a:endParaRPr lang="es-ES" sz="1800" dirty="0"/>
          </a:p>
        </p:txBody>
      </p:sp>
      <p:sp>
        <p:nvSpPr>
          <p:cNvPr id="19458" name="AutoShape 2" descr="Resultado de imagen de fotos de isabel la catolica y fernando de arag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0" name="AutoShape 4" descr="https://upload.wikimedia.org/wikipedia/commons/thumb/d/d0/Ferdinand_of_Aragon,_Isabella_of_Castile.jpg/290px-Ferdinand_of_Aragon,_Isabella_of_Castil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62" name="Picture 6" descr="http://fotos.sapo.pt/joaotunes/pic/000ep197"/>
          <p:cNvPicPr>
            <a:picLocks noChangeAspect="1" noChangeArrowheads="1"/>
          </p:cNvPicPr>
          <p:nvPr/>
        </p:nvPicPr>
        <p:blipFill>
          <a:blip r:embed="rId3"/>
          <a:srcRect/>
          <a:stretch>
            <a:fillRect/>
          </a:stretch>
        </p:blipFill>
        <p:spPr bwMode="auto">
          <a:xfrm>
            <a:off x="285720" y="2571744"/>
            <a:ext cx="4714908" cy="3266145"/>
          </a:xfrm>
          <a:prstGeom prst="rect">
            <a:avLst/>
          </a:prstGeom>
          <a:noFill/>
        </p:spPr>
      </p:pic>
    </p:spTree>
  </p:cSld>
  <p:clrMapOvr>
    <a:masterClrMapping/>
  </p:clrMapOvr>
  <p:transition spd="slow" advClick="0" advTm="28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Rounded MT Bold" pitchFamily="34" charset="0"/>
              </a:rPr>
              <a:t>ACHIEVEMENTS</a:t>
            </a:r>
            <a:endParaRPr lang="es-ES" sz="3200" dirty="0">
              <a:latin typeface="Arial Rounded MT Bold" pitchFamily="34" charset="0"/>
            </a:endParaRPr>
          </a:p>
        </p:txBody>
      </p:sp>
      <p:sp>
        <p:nvSpPr>
          <p:cNvPr id="3" name="2 Marcador de contenido"/>
          <p:cNvSpPr>
            <a:spLocks noGrp="1"/>
          </p:cNvSpPr>
          <p:nvPr>
            <p:ph sz="half" idx="1"/>
          </p:nvPr>
        </p:nvSpPr>
        <p:spPr>
          <a:xfrm>
            <a:off x="0" y="1428736"/>
            <a:ext cx="3000396" cy="4525963"/>
          </a:xfrm>
        </p:spPr>
        <p:txBody>
          <a:bodyPr>
            <a:normAutofit/>
          </a:bodyPr>
          <a:lstStyle/>
          <a:p>
            <a:pPr>
              <a:buNone/>
            </a:pPr>
            <a:r>
              <a:rPr lang="en-US" sz="1800" dirty="0" smtClean="0">
                <a:latin typeface="Arial Rounded MT Bold" pitchFamily="34" charset="0"/>
              </a:rPr>
              <a:t>         She and her husband Fernando conquered the Moorish kingdom of Granada and part of one of the red marriage alliances that made his grandson, Carlos, inherit the crowns of Castile and Aragon, other European territories and were to become Emperor of the Holy Roman Empire.</a:t>
            </a:r>
            <a:endParaRPr lang="es-ES" sz="1800" dirty="0">
              <a:latin typeface="Arial Rounded MT Bold" pitchFamily="34" charset="0"/>
            </a:endParaRPr>
          </a:p>
        </p:txBody>
      </p:sp>
      <p:sp>
        <p:nvSpPr>
          <p:cNvPr id="21506" name="AutoShape 2" descr="Resultado de imagen de reconquista española peninsula iberic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8198" name="Picture 6" descr="http://blogs.ua.es/conquistadelreinodegranada/files/2011/06/Reconquista-principios-del-XIII.jpg"/>
          <p:cNvPicPr>
            <a:picLocks noChangeAspect="1" noChangeArrowheads="1"/>
          </p:cNvPicPr>
          <p:nvPr/>
        </p:nvPicPr>
        <p:blipFill>
          <a:blip r:embed="rId3"/>
          <a:srcRect/>
          <a:stretch>
            <a:fillRect/>
          </a:stretch>
        </p:blipFill>
        <p:spPr bwMode="auto">
          <a:xfrm>
            <a:off x="3286116" y="1285860"/>
            <a:ext cx="4607113" cy="5019690"/>
          </a:xfrm>
          <a:prstGeom prst="rect">
            <a:avLst/>
          </a:prstGeom>
          <a:noFill/>
        </p:spPr>
      </p:pic>
    </p:spTree>
  </p:cSld>
  <p:clrMapOvr>
    <a:masterClrMapping/>
  </p:clrMapOvr>
  <p:transition spd="slow" advTm="25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Rounded MT Bold" pitchFamily="34" charset="0"/>
              </a:rPr>
              <a:t>THE SPANISH INQUISITION</a:t>
            </a:r>
            <a:endParaRPr lang="es-ES" sz="3200" dirty="0">
              <a:latin typeface="Arial Rounded MT Bold" pitchFamily="34" charset="0"/>
            </a:endParaRPr>
          </a:p>
        </p:txBody>
      </p:sp>
      <p:sp>
        <p:nvSpPr>
          <p:cNvPr id="3" name="2 Marcador de contenido"/>
          <p:cNvSpPr>
            <a:spLocks noGrp="1"/>
          </p:cNvSpPr>
          <p:nvPr>
            <p:ph sz="half" idx="1"/>
          </p:nvPr>
        </p:nvSpPr>
        <p:spPr/>
        <p:txBody>
          <a:bodyPr>
            <a:normAutofit/>
          </a:bodyPr>
          <a:lstStyle/>
          <a:p>
            <a:pPr>
              <a:buNone/>
            </a:pPr>
            <a:r>
              <a:rPr lang="en-US" sz="1800" dirty="0" smtClean="0">
                <a:latin typeface="Arial Rounded MT Bold" pitchFamily="34" charset="0"/>
              </a:rPr>
              <a:t>          After winning the War of Granada Fernando and Isabel expelled the Jews from their kingdoms six years and, years later, also Muslims.</a:t>
            </a:r>
          </a:p>
          <a:p>
            <a:pPr>
              <a:buNone/>
            </a:pPr>
            <a:endParaRPr lang="en-US" sz="1800" dirty="0">
              <a:latin typeface="Arial Rounded MT Bold" pitchFamily="34" charset="0"/>
            </a:endParaRPr>
          </a:p>
          <a:p>
            <a:pPr>
              <a:buNone/>
            </a:pPr>
            <a:r>
              <a:rPr lang="es-ES" sz="1800" dirty="0" smtClean="0">
                <a:latin typeface="Arial Rounded MT Bold" pitchFamily="34" charset="0"/>
              </a:rPr>
              <a:t>          </a:t>
            </a:r>
            <a:r>
              <a:rPr lang="en-US" sz="1800" dirty="0" smtClean="0">
                <a:latin typeface="Arial Rounded MT Bold" pitchFamily="34" charset="0"/>
              </a:rPr>
              <a:t>The Spanish Inquisition or the Holy Office of the Inquisition was an institution founded in 1478 by Fernando and Isabel to maintain Catholic orthodoxy in their kingdoms.</a:t>
            </a:r>
            <a:endParaRPr lang="es-ES" sz="1800" dirty="0">
              <a:latin typeface="Arial Rounded MT Bold" pitchFamily="34" charset="0"/>
            </a:endParaRPr>
          </a:p>
        </p:txBody>
      </p:sp>
      <p:pic>
        <p:nvPicPr>
          <p:cNvPr id="23554" name="Picture 2" descr="http://www.cascaraamarga.es/images/M_images/articulos/cultura/inquisicion.jpg"/>
          <p:cNvPicPr>
            <a:picLocks noChangeAspect="1" noChangeArrowheads="1"/>
          </p:cNvPicPr>
          <p:nvPr/>
        </p:nvPicPr>
        <p:blipFill>
          <a:blip r:embed="rId3"/>
          <a:srcRect/>
          <a:stretch>
            <a:fillRect/>
          </a:stretch>
        </p:blipFill>
        <p:spPr bwMode="auto">
          <a:xfrm>
            <a:off x="4643438" y="1809728"/>
            <a:ext cx="4000528" cy="2500330"/>
          </a:xfrm>
          <a:prstGeom prst="rect">
            <a:avLst/>
          </a:prstGeom>
          <a:noFill/>
        </p:spPr>
      </p:pic>
    </p:spTree>
  </p:cSld>
  <p:clrMapOvr>
    <a:masterClrMapping/>
  </p:clrMapOvr>
  <p:transition spd="slow" advTm="25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Rounded MT Bold" pitchFamily="34" charset="0"/>
              </a:rPr>
              <a:t>DISCOVERY OF AMERICA</a:t>
            </a:r>
            <a:endParaRPr lang="es-ES" sz="3200" dirty="0">
              <a:latin typeface="Arial Rounded MT Bold" pitchFamily="34" charset="0"/>
            </a:endParaRPr>
          </a:p>
        </p:txBody>
      </p:sp>
      <p:sp>
        <p:nvSpPr>
          <p:cNvPr id="3" name="2 Marcador de contenido"/>
          <p:cNvSpPr>
            <a:spLocks noGrp="1"/>
          </p:cNvSpPr>
          <p:nvPr>
            <p:ph sz="half" idx="1"/>
          </p:nvPr>
        </p:nvSpPr>
        <p:spPr>
          <a:xfrm>
            <a:off x="500034" y="1714488"/>
            <a:ext cx="2900354" cy="4400568"/>
          </a:xfrm>
        </p:spPr>
        <p:txBody>
          <a:bodyPr>
            <a:normAutofit/>
          </a:bodyPr>
          <a:lstStyle/>
          <a:p>
            <a:pPr>
              <a:buNone/>
            </a:pPr>
            <a:r>
              <a:rPr lang="en-US" sz="1800" dirty="0" smtClean="0">
                <a:latin typeface="Arial Rounded MT Bold" pitchFamily="34" charset="0"/>
              </a:rPr>
              <a:t>          Isabel gave support to Christopher Columbus in search of the West Indies, which led to the discovery of America. That event would result in the conquest of the lands discovered and the creation of the Spanish Empire.</a:t>
            </a:r>
            <a:endParaRPr lang="es-ES" sz="1800" dirty="0">
              <a:latin typeface="Arial Rounded MT Bold" pitchFamily="34" charset="0"/>
            </a:endParaRPr>
          </a:p>
        </p:txBody>
      </p:sp>
      <p:sp>
        <p:nvSpPr>
          <p:cNvPr id="25602" name="AutoShape 2"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04" name="AutoShape 4"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06" name="AutoShape 6"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08" name="AutoShape 8"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10" name="AutoShape 10"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12" name="AutoShape 12"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14" name="AutoShape 14" descr="https://upload.wikimedia.org/wikipedia/commons/thumb/0/05/Viajes_de_colon.svg/1024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16" name="AutoShape 16" descr="https://upload.wikimedia.org/wikipedia/commons/thumb/0/05/Viajes_de_colon.svg/1024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5618" name="AutoShape 18" descr="https://upload.wikimedia.org/wikipedia/commons/thumb/0/05/Viajes_de_colon.svg/520px-Viajes_de_colon.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5620" name="Picture 20" descr="http://2.bp.blogspot.com/_5UZvXlaJPmc/TKZJSydJiBI/AAAAAAAAABw/Y_UU0xnqhdk/s1600/rutasdecol_n.png"/>
          <p:cNvPicPr>
            <a:picLocks noChangeAspect="1" noChangeArrowheads="1"/>
          </p:cNvPicPr>
          <p:nvPr/>
        </p:nvPicPr>
        <p:blipFill>
          <a:blip r:embed="rId3"/>
          <a:srcRect/>
          <a:stretch>
            <a:fillRect/>
          </a:stretch>
        </p:blipFill>
        <p:spPr bwMode="auto">
          <a:xfrm>
            <a:off x="3428992" y="1643050"/>
            <a:ext cx="5109776" cy="3857652"/>
          </a:xfrm>
          <a:prstGeom prst="rect">
            <a:avLst/>
          </a:prstGeom>
          <a:noFill/>
        </p:spPr>
      </p:pic>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3200" dirty="0" smtClean="0">
                <a:latin typeface="Arial Rounded MT Bold" pitchFamily="34" charset="0"/>
              </a:rPr>
              <a:t>FAMILY TREE</a:t>
            </a:r>
            <a:endParaRPr lang="es-ES" sz="3200" dirty="0">
              <a:latin typeface="Arial Rounded MT Bold" pitchFamily="34" charset="0"/>
            </a:endParaRPr>
          </a:p>
        </p:txBody>
      </p:sp>
      <p:sp>
        <p:nvSpPr>
          <p:cNvPr id="3" name="2 Subtítulo"/>
          <p:cNvSpPr>
            <a:spLocks noGrp="1"/>
          </p:cNvSpPr>
          <p:nvPr>
            <p:ph idx="1"/>
          </p:nvPr>
        </p:nvSpPr>
        <p:spPr>
          <a:xfrm>
            <a:off x="500034" y="5572140"/>
            <a:ext cx="8229600" cy="857256"/>
          </a:xfrm>
        </p:spPr>
        <p:txBody>
          <a:bodyPr>
            <a:normAutofit/>
          </a:bodyPr>
          <a:lstStyle/>
          <a:p>
            <a:r>
              <a:rPr lang="en-US" sz="1800" dirty="0" smtClean="0">
                <a:latin typeface="Arial Rounded MT Bold" pitchFamily="34" charset="0"/>
              </a:rPr>
              <a:t>Isabel lived  53 years , of which 30 years he ruled as queen of Castile and 26 as Queen Consort of Aragon next  to Fernando II .</a:t>
            </a:r>
            <a:endParaRPr lang="es-ES" sz="1800" dirty="0">
              <a:latin typeface="Arial Rounded MT Bold" pitchFamily="34" charset="0"/>
            </a:endParaRPr>
          </a:p>
        </p:txBody>
      </p:sp>
      <p:sp>
        <p:nvSpPr>
          <p:cNvPr id="2050" name="AutoShape 2"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4" name="AutoShape 6"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6" name="AutoShape 8"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8" name="AutoShape 10"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0" name="AutoShape 12"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2" name="AutoShape 14"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64" name="AutoShape 16" descr="https://upload.wikimedia.org/wikipedia/commons/thumb/4/45/La_rendici%C3%B3n_de_Granada.jpg/1024px-La_rendici%C3%B3n_de_Gran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66" name="Picture 18" descr="http://seriestv-static.hola.com/seriesymasseries/wp-content/uploads/sites/12/2014/11/arbol2.jpg"/>
          <p:cNvPicPr>
            <a:picLocks noChangeAspect="1" noChangeArrowheads="1"/>
          </p:cNvPicPr>
          <p:nvPr/>
        </p:nvPicPr>
        <p:blipFill>
          <a:blip r:embed="rId3"/>
          <a:srcRect/>
          <a:stretch>
            <a:fillRect/>
          </a:stretch>
        </p:blipFill>
        <p:spPr bwMode="auto">
          <a:xfrm>
            <a:off x="1571604" y="1357298"/>
            <a:ext cx="5905500" cy="4124326"/>
          </a:xfrm>
          <a:prstGeom prst="rect">
            <a:avLst/>
          </a:prstGeom>
          <a:noFill/>
        </p:spPr>
      </p:pic>
    </p:spTree>
  </p:cSld>
  <p:clrMapOvr>
    <a:masterClrMapping/>
  </p:clrMapOvr>
  <p:transition spd="slow" advClick="0" advTm="15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00034" y="1000108"/>
            <a:ext cx="5786478" cy="639762"/>
          </a:xfrm>
        </p:spPr>
        <p:txBody>
          <a:bodyPr>
            <a:noAutofit/>
          </a:bodyPr>
          <a:lstStyle/>
          <a:p>
            <a:r>
              <a:rPr lang="en-US" b="0" dirty="0" smtClean="0">
                <a:latin typeface="Arial Rounded MT Bold" pitchFamily="34" charset="0"/>
              </a:rPr>
              <a:t>  Why This event is elected ?</a:t>
            </a:r>
            <a:endParaRPr lang="es-ES" b="0" dirty="0">
              <a:latin typeface="Arial Rounded MT Bold" pitchFamily="34" charset="0"/>
            </a:endParaRPr>
          </a:p>
        </p:txBody>
      </p:sp>
      <p:sp>
        <p:nvSpPr>
          <p:cNvPr id="4" name="3 Marcador de contenido"/>
          <p:cNvSpPr>
            <a:spLocks noGrp="1"/>
          </p:cNvSpPr>
          <p:nvPr>
            <p:ph sz="half" idx="2"/>
          </p:nvPr>
        </p:nvSpPr>
        <p:spPr>
          <a:xfrm>
            <a:off x="285720" y="1571612"/>
            <a:ext cx="8358246" cy="1714512"/>
          </a:xfrm>
        </p:spPr>
        <p:txBody>
          <a:bodyPr>
            <a:normAutofit/>
          </a:bodyPr>
          <a:lstStyle/>
          <a:p>
            <a:pPr>
              <a:buNone/>
            </a:pPr>
            <a:r>
              <a:rPr lang="en-US" sz="1800" dirty="0" smtClean="0">
                <a:latin typeface="Arial Rounded MT Bold" pitchFamily="34" charset="0"/>
              </a:rPr>
              <a:t>         </a:t>
            </a:r>
          </a:p>
          <a:p>
            <a:pPr>
              <a:buNone/>
            </a:pPr>
            <a:r>
              <a:rPr lang="en-US" sz="1800" dirty="0" smtClean="0">
                <a:latin typeface="Arial Rounded MT Bold" pitchFamily="34" charset="0"/>
              </a:rPr>
              <a:t>         Because it was an era of conquest, in which America was  discovered and Isabel was the first woman Queen of Spain. It’s my favorite time of history and the last year I </a:t>
            </a:r>
            <a:r>
              <a:rPr lang="en-US" sz="1800" dirty="0" err="1" smtClean="0">
                <a:latin typeface="Arial Rounded MT Bold" pitchFamily="34" charset="0"/>
              </a:rPr>
              <a:t>wached</a:t>
            </a:r>
            <a:r>
              <a:rPr lang="en-US" sz="1800" dirty="0" smtClean="0">
                <a:latin typeface="Arial Rounded MT Bold" pitchFamily="34" charset="0"/>
              </a:rPr>
              <a:t> a</a:t>
            </a:r>
            <a:r>
              <a:rPr lang="en-US" sz="1800" dirty="0" smtClean="0"/>
              <a:t> </a:t>
            </a:r>
            <a:r>
              <a:rPr lang="en-US" sz="1800" dirty="0" smtClean="0">
                <a:latin typeface="Arial Rounded MT Bold" pitchFamily="34" charset="0"/>
              </a:rPr>
              <a:t>series on the queen and her dynasty.</a:t>
            </a:r>
            <a:endParaRPr lang="es-ES" sz="1800" dirty="0">
              <a:latin typeface="Arial Rounded MT Bold" pitchFamily="34" charset="0"/>
            </a:endParaRPr>
          </a:p>
        </p:txBody>
      </p:sp>
      <p:sp>
        <p:nvSpPr>
          <p:cNvPr id="5" name="4 Marcador de texto"/>
          <p:cNvSpPr>
            <a:spLocks noGrp="1"/>
          </p:cNvSpPr>
          <p:nvPr>
            <p:ph type="body" sz="quarter" idx="3"/>
          </p:nvPr>
        </p:nvSpPr>
        <p:spPr>
          <a:xfrm>
            <a:off x="642910" y="2928934"/>
            <a:ext cx="6143668" cy="639762"/>
          </a:xfrm>
        </p:spPr>
        <p:txBody>
          <a:bodyPr>
            <a:noAutofit/>
          </a:bodyPr>
          <a:lstStyle/>
          <a:p>
            <a:r>
              <a:rPr lang="en-US" b="0" dirty="0" smtClean="0">
                <a:latin typeface="Arial Rounded MT Bold" pitchFamily="34" charset="0"/>
              </a:rPr>
              <a:t>Where do I found the information ?</a:t>
            </a:r>
            <a:endParaRPr lang="es-ES" b="0" dirty="0">
              <a:latin typeface="Arial Rounded MT Bold" pitchFamily="34" charset="0"/>
            </a:endParaRPr>
          </a:p>
        </p:txBody>
      </p:sp>
      <p:sp>
        <p:nvSpPr>
          <p:cNvPr id="6" name="5 Marcador de contenido"/>
          <p:cNvSpPr>
            <a:spLocks noGrp="1"/>
          </p:cNvSpPr>
          <p:nvPr>
            <p:ph sz="quarter" idx="4"/>
          </p:nvPr>
        </p:nvSpPr>
        <p:spPr>
          <a:xfrm>
            <a:off x="428596" y="3714752"/>
            <a:ext cx="7858180" cy="2357454"/>
          </a:xfrm>
        </p:spPr>
        <p:txBody>
          <a:bodyPr>
            <a:normAutofit/>
          </a:bodyPr>
          <a:lstStyle/>
          <a:p>
            <a:pPr>
              <a:buNone/>
            </a:pPr>
            <a:r>
              <a:rPr lang="en-US" sz="1800" dirty="0" smtClean="0">
                <a:latin typeface="Arial Rounded MT Bold" pitchFamily="34" charset="0"/>
              </a:rPr>
              <a:t>        I found the information in my history book last year,  in my </a:t>
            </a:r>
            <a:r>
              <a:rPr lang="en-US" sz="1800" dirty="0" err="1" smtClean="0">
                <a:latin typeface="Arial Rounded MT Bold" pitchFamily="34" charset="0"/>
              </a:rPr>
              <a:t>parents’s</a:t>
            </a:r>
            <a:r>
              <a:rPr lang="en-US" sz="1800" dirty="0" smtClean="0">
                <a:latin typeface="Arial Rounded MT Bold" pitchFamily="34" charset="0"/>
              </a:rPr>
              <a:t> history books and on the “Isabel” and on this sources:</a:t>
            </a:r>
          </a:p>
          <a:p>
            <a:pPr>
              <a:buNone/>
            </a:pPr>
            <a:r>
              <a:rPr lang="en-US" sz="1800" dirty="0" smtClean="0">
                <a:latin typeface="Arial Rounded MT Bold" pitchFamily="34" charset="0"/>
              </a:rPr>
              <a:t>           </a:t>
            </a:r>
            <a:r>
              <a:rPr lang="es-ES" sz="1800" dirty="0" smtClean="0">
                <a:hlinkClick r:id="rId3"/>
              </a:rPr>
              <a:t>www.historia-espana.com/</a:t>
            </a:r>
            <a:r>
              <a:rPr lang="es-ES" sz="1800" b="1" dirty="0" smtClean="0">
                <a:hlinkClick r:id="rId3"/>
              </a:rPr>
              <a:t>LaReconquistaEspanola</a:t>
            </a:r>
            <a:r>
              <a:rPr lang="es-ES" sz="1800" dirty="0" smtClean="0">
                <a:hlinkClick r:id="rId3"/>
              </a:rPr>
              <a:t>.aspx</a:t>
            </a:r>
            <a:endParaRPr lang="es-ES" sz="1800" dirty="0" smtClean="0"/>
          </a:p>
          <a:p>
            <a:pPr>
              <a:buNone/>
            </a:pPr>
            <a:r>
              <a:rPr lang="es-ES" sz="1800" dirty="0" smtClean="0"/>
              <a:t>            </a:t>
            </a:r>
            <a:r>
              <a:rPr lang="es-ES" sz="1800" dirty="0" smtClean="0">
                <a:hlinkClick r:id="rId4"/>
              </a:rPr>
              <a:t>www.elhistoriador.com.ar/aula/medieval/</a:t>
            </a:r>
            <a:r>
              <a:rPr lang="es-ES" sz="1800" b="1" dirty="0" smtClean="0">
                <a:hlinkClick r:id="rId4"/>
              </a:rPr>
              <a:t>reconquista</a:t>
            </a:r>
            <a:r>
              <a:rPr lang="es-ES" sz="1800" dirty="0" smtClean="0">
                <a:hlinkClick r:id="rId4"/>
              </a:rPr>
              <a:t>_</a:t>
            </a:r>
            <a:r>
              <a:rPr lang="es-ES" sz="1800" b="1" dirty="0" smtClean="0">
                <a:hlinkClick r:id="rId4"/>
              </a:rPr>
              <a:t>espanola</a:t>
            </a:r>
            <a:r>
              <a:rPr lang="es-ES" sz="1800" dirty="0" smtClean="0">
                <a:hlinkClick r:id="rId4"/>
              </a:rPr>
              <a:t>.php</a:t>
            </a:r>
            <a:endParaRPr lang="es-ES" sz="1800" dirty="0" smtClean="0"/>
          </a:p>
          <a:p>
            <a:pPr lvl="0">
              <a:buNone/>
            </a:pP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all</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these</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sources</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have</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helped</a:t>
            </a:r>
            <a:r>
              <a:rPr lang="es-ES" sz="1800" dirty="0" smtClean="0">
                <a:solidFill>
                  <a:srgbClr val="212121"/>
                </a:solidFill>
                <a:latin typeface="Arial Rounded MT Bold" pitchFamily="34" charset="0"/>
                <a:cs typeface="Arial" pitchFamily="34" charset="0"/>
              </a:rPr>
              <a:t> me, </a:t>
            </a:r>
            <a:r>
              <a:rPr lang="es-ES" sz="1800" dirty="0" err="1" smtClean="0">
                <a:solidFill>
                  <a:srgbClr val="212121"/>
                </a:solidFill>
                <a:latin typeface="Arial Rounded MT Bold" pitchFamily="34" charset="0"/>
                <a:cs typeface="Arial" pitchFamily="34" charset="0"/>
              </a:rPr>
              <a:t>unlike</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wikipedia</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because</a:t>
            </a:r>
            <a:r>
              <a:rPr lang="es-ES" sz="1800" dirty="0" smtClean="0">
                <a:solidFill>
                  <a:srgbClr val="212121"/>
                </a:solidFill>
                <a:latin typeface="Arial Rounded MT Bold" pitchFamily="34" charset="0"/>
                <a:cs typeface="Arial" pitchFamily="34" charset="0"/>
              </a:rPr>
              <a:t> I </a:t>
            </a:r>
            <a:r>
              <a:rPr lang="es-ES" sz="1800" dirty="0" err="1" smtClean="0">
                <a:solidFill>
                  <a:srgbClr val="212121"/>
                </a:solidFill>
                <a:latin typeface="Arial Rounded MT Bold" pitchFamily="34" charset="0"/>
                <a:cs typeface="Arial" pitchFamily="34" charset="0"/>
              </a:rPr>
              <a:t>didn’t</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found</a:t>
            </a:r>
            <a:r>
              <a:rPr lang="es-ES" sz="1800" dirty="0" smtClean="0">
                <a:solidFill>
                  <a:srgbClr val="212121"/>
                </a:solidFill>
                <a:latin typeface="Arial Rounded MT Bold" pitchFamily="34" charset="0"/>
                <a:cs typeface="Arial" pitchFamily="34" charset="0"/>
              </a:rPr>
              <a:t> </a:t>
            </a:r>
            <a:r>
              <a:rPr lang="es-ES" sz="1800" dirty="0" err="1" smtClean="0">
                <a:solidFill>
                  <a:srgbClr val="212121"/>
                </a:solidFill>
                <a:latin typeface="Arial Rounded MT Bold" pitchFamily="34" charset="0"/>
                <a:cs typeface="Arial" pitchFamily="34" charset="0"/>
              </a:rPr>
              <a:t>what</a:t>
            </a:r>
            <a:r>
              <a:rPr lang="es-ES" sz="1800" dirty="0" smtClean="0">
                <a:solidFill>
                  <a:srgbClr val="212121"/>
                </a:solidFill>
                <a:latin typeface="Arial Rounded MT Bold" pitchFamily="34" charset="0"/>
                <a:cs typeface="Arial" pitchFamily="34" charset="0"/>
              </a:rPr>
              <a:t> I </a:t>
            </a:r>
            <a:r>
              <a:rPr lang="es-ES" sz="1800" dirty="0" err="1" smtClean="0">
                <a:solidFill>
                  <a:srgbClr val="212121"/>
                </a:solidFill>
                <a:latin typeface="Arial Rounded MT Bold" pitchFamily="34" charset="0"/>
                <a:cs typeface="Arial" pitchFamily="34" charset="0"/>
              </a:rPr>
              <a:t>wanted</a:t>
            </a:r>
            <a:r>
              <a:rPr lang="es-ES" sz="1800" dirty="0" smtClean="0">
                <a:solidFill>
                  <a:srgbClr val="212121"/>
                </a:solidFill>
                <a:latin typeface="Arial Rounded MT Bold" pitchFamily="34" charset="0"/>
                <a:cs typeface="Arial" pitchFamily="34" charset="0"/>
              </a:rPr>
              <a:t>.</a:t>
            </a:r>
            <a:endParaRPr lang="es-ES" sz="2800" dirty="0" smtClean="0">
              <a:latin typeface="Arial Rounded MT Bold" pitchFamily="34" charset="0"/>
              <a:cs typeface="Arial" pitchFamily="34" charset="0"/>
            </a:endParaRPr>
          </a:p>
          <a:p>
            <a:pPr>
              <a:buNone/>
            </a:pPr>
            <a:endParaRPr lang="es-ES" sz="1800" dirty="0" smtClean="0"/>
          </a:p>
          <a:p>
            <a:pPr>
              <a:buNone/>
            </a:pPr>
            <a:endParaRPr lang="es-ES" sz="1800" dirty="0" smtClean="0"/>
          </a:p>
          <a:p>
            <a:pPr>
              <a:buNone/>
            </a:pPr>
            <a:endParaRPr lang="en-US" sz="1800" dirty="0" smtClean="0">
              <a:latin typeface="Arial Rounded MT Bold" pitchFamily="34" charset="0"/>
            </a:endParaRPr>
          </a:p>
          <a:p>
            <a:pPr>
              <a:buNone/>
            </a:pPr>
            <a:endParaRPr lang="es-ES" sz="1800" dirty="0">
              <a:latin typeface="Arial Rounded MT Bold" pitchFamily="34" charset="0"/>
            </a:endParaRPr>
          </a:p>
        </p:txBody>
      </p:sp>
    </p:spTree>
  </p:cSld>
  <p:clrMapOvr>
    <a:masterClrMapping/>
  </p:clrMapOvr>
  <p:transition spd="slow" advClick="0" advTm="1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calcmode="lin" valueType="num">
                                      <p:cBhvr additive="base">
                                        <p:cTn id="2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 calcmode="lin" valueType="num">
                                      <p:cBhvr additive="base">
                                        <p:cTn id="3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6" grpId="0" build="allAtOnce"/>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TotalTime>
  <Words>439</Words>
  <Application>Microsoft Office PowerPoint</Application>
  <PresentationFormat>On-screen Show (4:3)</PresentationFormat>
  <Paragraphs>37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de Office</vt:lpstr>
      <vt:lpstr>THE FIRST QUEEN OF SPAIN</vt:lpstr>
      <vt:lpstr>ISABEL I</vt:lpstr>
      <vt:lpstr>HER LIFE</vt:lpstr>
      <vt:lpstr>ACHIEVEMENTS</vt:lpstr>
      <vt:lpstr>THE SPANISH INQUISITION</vt:lpstr>
      <vt:lpstr>DISCOVERY OF AMERICA</vt:lpstr>
      <vt:lpstr>FAMILY TREE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QUEEN OF SPAIN</dc:title>
  <dc:creator>Juanjo</dc:creator>
  <cp:lastModifiedBy>%username%</cp:lastModifiedBy>
  <cp:revision>78</cp:revision>
  <dcterms:created xsi:type="dcterms:W3CDTF">2015-09-12T21:14:51Z</dcterms:created>
  <dcterms:modified xsi:type="dcterms:W3CDTF">2015-11-16T17:38:24Z</dcterms:modified>
</cp:coreProperties>
</file>